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48"/>
  </p:notesMasterIdLst>
  <p:sldIdLst>
    <p:sldId id="256" r:id="rId2"/>
    <p:sldId id="321" r:id="rId3"/>
    <p:sldId id="327" r:id="rId4"/>
    <p:sldId id="257" r:id="rId5"/>
    <p:sldId id="325" r:id="rId6"/>
    <p:sldId id="303" r:id="rId7"/>
    <p:sldId id="341" r:id="rId8"/>
    <p:sldId id="347" r:id="rId9"/>
    <p:sldId id="352" r:id="rId10"/>
    <p:sldId id="346" r:id="rId11"/>
    <p:sldId id="342" r:id="rId12"/>
    <p:sldId id="345" r:id="rId13"/>
    <p:sldId id="343" r:id="rId14"/>
    <p:sldId id="348" r:id="rId15"/>
    <p:sldId id="349" r:id="rId16"/>
    <p:sldId id="350" r:id="rId17"/>
    <p:sldId id="344" r:id="rId18"/>
    <p:sldId id="314" r:id="rId19"/>
    <p:sldId id="315" r:id="rId20"/>
    <p:sldId id="279" r:id="rId21"/>
    <p:sldId id="305" r:id="rId22"/>
    <p:sldId id="304" r:id="rId23"/>
    <p:sldId id="337" r:id="rId24"/>
    <p:sldId id="338" r:id="rId25"/>
    <p:sldId id="353" r:id="rId26"/>
    <p:sldId id="339" r:id="rId27"/>
    <p:sldId id="340" r:id="rId28"/>
    <p:sldId id="322" r:id="rId29"/>
    <p:sldId id="328" r:id="rId30"/>
    <p:sldId id="335" r:id="rId31"/>
    <p:sldId id="336" r:id="rId32"/>
    <p:sldId id="333" r:id="rId33"/>
    <p:sldId id="351" r:id="rId34"/>
    <p:sldId id="319" r:id="rId35"/>
    <p:sldId id="308" r:id="rId36"/>
    <p:sldId id="320" r:id="rId37"/>
    <p:sldId id="309" r:id="rId38"/>
    <p:sldId id="312" r:id="rId39"/>
    <p:sldId id="270" r:id="rId40"/>
    <p:sldId id="310" r:id="rId41"/>
    <p:sldId id="311" r:id="rId42"/>
    <p:sldId id="265" r:id="rId43"/>
    <p:sldId id="275" r:id="rId44"/>
    <p:sldId id="277" r:id="rId45"/>
    <p:sldId id="323" r:id="rId46"/>
    <p:sldId id="278"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p:scale>
          <a:sx n="70" d="100"/>
          <a:sy n="70" d="100"/>
        </p:scale>
        <p:origin x="-2752" y="-992"/>
      </p:cViewPr>
      <p:guideLst>
        <p:guide orient="horz" pos="2160"/>
        <p:guide pos="2863"/>
      </p:guideLst>
    </p:cSldViewPr>
  </p:slideViewPr>
  <p:notesTextViewPr>
    <p:cViewPr>
      <p:scale>
        <a:sx n="100" d="100"/>
        <a:sy n="100" d="100"/>
      </p:scale>
      <p:origin x="0" y="0"/>
    </p:cViewPr>
  </p:notesTextViewPr>
  <p:sorterViewPr>
    <p:cViewPr>
      <p:scale>
        <a:sx n="300" d="100"/>
        <a:sy n="300" d="100"/>
      </p:scale>
      <p:origin x="0" y="35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0A666-B212-6442-AEDF-623644BF9F07}" type="datetimeFigureOut">
              <a:rPr lang="en-US" smtClean="0"/>
              <a:pPr/>
              <a:t>9/6/12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ED5A25-0241-A24D-AFA6-1740285CF6A7}" type="slidenum">
              <a:rPr lang="en-US" smtClean="0"/>
              <a:pPr/>
              <a:t>‹#›</a:t>
            </a:fld>
            <a:endParaRPr lang="en-US"/>
          </a:p>
        </p:txBody>
      </p:sp>
    </p:spTree>
    <p:extLst>
      <p:ext uri="{BB962C8B-B14F-4D97-AF65-F5344CB8AC3E}">
        <p14:creationId xmlns:p14="http://schemas.microsoft.com/office/powerpoint/2010/main" val="6885747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sz="1200" kern="1200" dirty="0" smtClean="0">
                <a:solidFill>
                  <a:schemeClr val="tx1"/>
                </a:solidFill>
                <a:latin typeface="+mn-lt"/>
                <a:ea typeface="+mn-ea"/>
                <a:cs typeface="+mn-cs"/>
              </a:rPr>
              <a:t>Planning for success in the first-year of college and beyond</a:t>
            </a:r>
          </a:p>
          <a:p>
            <a:pPr rtl="0"/>
            <a:r>
              <a:rPr lang="en-US" sz="1200" kern="1200" dirty="0" smtClean="0">
                <a:solidFill>
                  <a:schemeClr val="tx1"/>
                </a:solidFill>
                <a:latin typeface="+mn-lt"/>
                <a:ea typeface="+mn-ea"/>
                <a:cs typeface="+mn-cs"/>
              </a:rPr>
              <a:t>               • Investigating the question: “What is research?”</a:t>
            </a:r>
          </a:p>
          <a:p>
            <a:pPr rtl="0"/>
            <a:r>
              <a:rPr lang="en-US" sz="1200" kern="1200" dirty="0" smtClean="0">
                <a:solidFill>
                  <a:schemeClr val="tx1"/>
                </a:solidFill>
                <a:latin typeface="+mn-lt"/>
                <a:ea typeface="+mn-ea"/>
                <a:cs typeface="+mn-cs"/>
              </a:rPr>
              <a:t>               • Choosing majors and research questions</a:t>
            </a:r>
          </a:p>
          <a:p>
            <a:pPr rtl="0"/>
            <a:r>
              <a:rPr lang="en-US" sz="1200" kern="1200" dirty="0" smtClean="0">
                <a:solidFill>
                  <a:schemeClr val="tx1"/>
                </a:solidFill>
                <a:latin typeface="+mn-lt"/>
                <a:ea typeface="+mn-ea"/>
                <a:cs typeface="+mn-cs"/>
              </a:rPr>
              <a:t>               • Finding rewarding research experiences at W&amp;M</a:t>
            </a:r>
          </a:p>
          <a:p>
            <a:pPr rtl="0"/>
            <a:r>
              <a:rPr lang="en-US" sz="1200" kern="1200" dirty="0" smtClean="0">
                <a:solidFill>
                  <a:schemeClr val="tx1"/>
                </a:solidFill>
                <a:latin typeface="+mn-lt"/>
                <a:ea typeface="+mn-ea"/>
                <a:cs typeface="+mn-cs"/>
              </a:rPr>
              <a:t>               • Learning from faculty and staff from underrepresented groups at W&amp;M and elsewhere</a:t>
            </a:r>
          </a:p>
          <a:p>
            <a:pPr rtl="0"/>
            <a:r>
              <a:rPr lang="en-US" sz="1200" kern="1200" dirty="0" smtClean="0">
                <a:solidFill>
                  <a:schemeClr val="tx1"/>
                </a:solidFill>
                <a:latin typeface="+mn-lt"/>
                <a:ea typeface="+mn-ea"/>
                <a:cs typeface="+mn-cs"/>
              </a:rPr>
              <a:t>               • Navigating the graduate school search</a:t>
            </a:r>
          </a:p>
          <a:p>
            <a:endParaRPr lang="en-US" dirty="0"/>
          </a:p>
        </p:txBody>
      </p:sp>
      <p:sp>
        <p:nvSpPr>
          <p:cNvPr id="4" name="Slide Number Placeholder 3"/>
          <p:cNvSpPr>
            <a:spLocks noGrp="1"/>
          </p:cNvSpPr>
          <p:nvPr>
            <p:ph type="sldNum" sz="quarter" idx="10"/>
          </p:nvPr>
        </p:nvSpPr>
        <p:spPr/>
        <p:txBody>
          <a:bodyPr/>
          <a:lstStyle/>
          <a:p>
            <a:fld id="{82ED5A25-0241-A24D-AFA6-1740285CF6A7}"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7468EA2-95EE-324E-9402-398E25C50DA8}" type="datetimeFigureOut">
              <a:rPr lang="en-US" smtClean="0"/>
              <a:pPr/>
              <a:t>9/6/12</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EC8DB63E-F715-874C-9EDB-61DC7FAE2AE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7468EA2-95EE-324E-9402-398E25C50DA8}" type="datetimeFigureOut">
              <a:rPr lang="en-US" smtClean="0"/>
              <a:pPr/>
              <a:t>9/6/12</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EC8DB63E-F715-874C-9EDB-61DC7FAE2AE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7468EA2-95EE-324E-9402-398E25C50DA8}" type="datetimeFigureOut">
              <a:rPr lang="en-US" smtClean="0"/>
              <a:pPr/>
              <a:t>9/6/12</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EC8DB63E-F715-874C-9EDB-61DC7FAE2AE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F7468EA2-95EE-324E-9402-398E25C50DA8}" type="datetimeFigureOut">
              <a:rPr lang="en-US" smtClean="0"/>
              <a:pPr/>
              <a:t>9/6/12</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EC8DB63E-F715-874C-9EDB-61DC7FAE2AE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7468EA2-95EE-324E-9402-398E25C50DA8}" type="datetimeFigureOut">
              <a:rPr lang="en-US" smtClean="0"/>
              <a:pPr/>
              <a:t>9/6/12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EC8DB63E-F715-874C-9EDB-61DC7FAE2AE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468EA2-95EE-324E-9402-398E25C50DA8}" type="datetimeFigureOut">
              <a:rPr lang="en-US" smtClean="0"/>
              <a:pPr/>
              <a:t>9/6/12</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8DB63E-F715-874C-9EDB-61DC7FAE2A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7468EA2-95EE-324E-9402-398E25C50DA8}" type="datetimeFigureOut">
              <a:rPr lang="en-US" smtClean="0"/>
              <a:pPr/>
              <a:t>9/6/12</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8DB63E-F715-874C-9EDB-61DC7FAE2A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7468EA2-95EE-324E-9402-398E25C50DA8}" type="datetimeFigureOut">
              <a:rPr lang="en-US" smtClean="0"/>
              <a:pPr/>
              <a:t>9/6/12</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8DB63E-F715-874C-9EDB-61DC7FAE2AE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7468EA2-95EE-324E-9402-398E25C50DA8}" type="datetimeFigureOut">
              <a:rPr lang="en-US" smtClean="0"/>
              <a:pPr/>
              <a:t>9/6/12</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EC8DB63E-F715-874C-9EDB-61DC7FAE2AE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468EA2-95EE-324E-9402-398E25C50DA8}" type="datetimeFigureOut">
              <a:rPr lang="en-US" smtClean="0"/>
              <a:pPr/>
              <a:t>9/6/12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8DB63E-F715-874C-9EDB-61DC7FAE2AE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468EA2-95EE-324E-9402-398E25C50DA8}" type="datetimeFigureOut">
              <a:rPr lang="en-US" smtClean="0"/>
              <a:pPr/>
              <a:t>9/6/12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8DB63E-F715-874C-9EDB-61DC7FAE2AE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7468EA2-95EE-324E-9402-398E25C50DA8}" type="datetimeFigureOut">
              <a:rPr lang="en-US" smtClean="0"/>
              <a:pPr/>
              <a:t>9/6/12</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C8DB63E-F715-874C-9EDB-61DC7FAE2AE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wm.edu/sites/index.php" TargetMode="External"/><Relationship Id="rId4" Type="http://schemas.openxmlformats.org/officeDocument/2006/relationships/hyperlink" Target="http://www.wm.edu/sites/scholarships/index.php" TargetMode="External"/><Relationship Id="rId5" Type="http://schemas.openxmlformats.org/officeDocument/2006/relationships/hyperlink" Target="http://www.wm.edu/as/wrc/index.php" TargetMode="External"/><Relationship Id="rId6" Type="http://schemas.openxmlformats.org/officeDocument/2006/relationships/hyperlink" Target="https://forms.wm.edu/4645" TargetMode="External"/><Relationship Id="rId1" Type="http://schemas.openxmlformats.org/officeDocument/2006/relationships/slideLayout" Target="../slideLayouts/slideLayout2.xml"/><Relationship Id="rId2" Type="http://schemas.openxmlformats.org/officeDocument/2006/relationships/hyperlink" Target="http://www.wm.edu/sites/scholarships/peerscholarshipadvisors/index.php"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jcmaza@email.wm.edu" TargetMode="External"/><Relationship Id="rId4" Type="http://schemas.openxmlformats.org/officeDocument/2006/relationships/hyperlink" Target="mailto:pgyanev@email.wm.edu" TargetMode="External"/><Relationship Id="rId5" Type="http://schemas.openxmlformats.org/officeDocument/2006/relationships/hyperlink" Target="mailto:eihennemuth@email.wm.edu" TargetMode="External"/><Relationship Id="rId6" Type="http://schemas.openxmlformats.org/officeDocument/2006/relationships/hyperlink" Target="mailto:amzacharoff@email.wm.edu" TargetMode="External"/><Relationship Id="rId7" Type="http://schemas.openxmlformats.org/officeDocument/2006/relationships/hyperlink" Target="mailto:jtrohde@email.wm.edu" TargetMode="External"/><Relationship Id="rId8" Type="http://schemas.openxmlformats.org/officeDocument/2006/relationships/hyperlink" Target="mailto:tklain@email.wm.edu" TargetMode="External"/><Relationship Id="rId9" Type="http://schemas.openxmlformats.org/officeDocument/2006/relationships/hyperlink" Target="mailto:bcevans@email.wm.edu" TargetMode="External"/><Relationship Id="rId1" Type="http://schemas.openxmlformats.org/officeDocument/2006/relationships/slideLayout" Target="../slideLayouts/slideLayout2.xml"/><Relationship Id="rId2" Type="http://schemas.openxmlformats.org/officeDocument/2006/relationships/hyperlink" Target="mailto:mwschilling@email.wm.edu"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hyperlink" Target="http://www.wm.edu/as/charlescenter/scholars/wmsure/currentstudents/beale_marissa.php" TargetMode="External"/><Relationship Id="rId4"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hyperlink" Target="http://www.voanews.com/audio/audio/178464.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vents.wm.edu/event/view/wmsure/9354" TargetMode="External"/><Relationship Id="rId4" Type="http://schemas.openxmlformats.org/officeDocument/2006/relationships/hyperlink" Target="https://events.wm.edu/event/view/wmsure/9356" TargetMode="External"/><Relationship Id="rId1" Type="http://schemas.openxmlformats.org/officeDocument/2006/relationships/slideLayout" Target="../slideLayouts/slideLayout2.xml"/><Relationship Id="rId2" Type="http://schemas.openxmlformats.org/officeDocument/2006/relationships/hyperlink" Target="https://events.wm.edu/event/view/wmsure/888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events.wm.edu/event/view/wmsure/11210" TargetMode="External"/><Relationship Id="rId4" Type="http://schemas.openxmlformats.org/officeDocument/2006/relationships/hyperlink" Target="https://events.wm.edu/event/view/wmsure/11774" TargetMode="External"/><Relationship Id="rId1" Type="http://schemas.openxmlformats.org/officeDocument/2006/relationships/slideLayout" Target="../slideLayouts/slideLayout2.xml"/><Relationship Id="rId2" Type="http://schemas.openxmlformats.org/officeDocument/2006/relationships/hyperlink" Target="https://events.wm.edu/event/view/wmsure/1177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vents.wm.edu/event/view/wmsure/10124" TargetMode="External"/><Relationship Id="rId3" Type="http://schemas.openxmlformats.org/officeDocument/2006/relationships/hyperlink" Target="https://events.wm.edu/event/view/wmsure/1012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sgc.odu.edu/sf/Bridg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mpeople.wm.edu/asset/index/cldickter/researchassistantapplication8"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annecharityhudley.com/researchopportunitie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ducation.wm.edu/centers/sli/surn/Capstone/index.php" TargetMode="External"/><Relationship Id="rId3" Type="http://schemas.openxmlformats.org/officeDocument/2006/relationships/hyperlink" Target="mailto:krmahoney@email.wm.edu"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dddockery@email.wm.edu" TargetMode="External"/><Relationship Id="rId4" Type="http://schemas.openxmlformats.org/officeDocument/2006/relationships/hyperlink" Target="mailto:idesh1@umbc.edu" TargetMode="External"/><Relationship Id="rId5" Type="http://schemas.openxmlformats.org/officeDocument/2006/relationships/hyperlink" Target="http://www.wm.edu/news/stories/2011/professor-receives-nsf-grant-to-study-language-patterns-in-stem-classrooms-123.php" TargetMode="External"/><Relationship Id="rId1" Type="http://schemas.openxmlformats.org/officeDocument/2006/relationships/slideLayout" Target="../slideLayouts/slideLayout2.xml"/><Relationship Id="rId2" Type="http://schemas.openxmlformats.org/officeDocument/2006/relationships/hyperlink" Target="http://www.nsf.gov/awardsearch/showAward.do?AwardNumber=1050938"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http://education.wm.edu/centers/sli/surn/VTALL/index.php"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m.edu/as/charlescenter/undergrad_research/index.php"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s://events.wm.edu/calendar/upcoming/wmsure"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acharityhudley@wm.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089034"/>
          </a:xfrm>
        </p:spPr>
        <p:txBody>
          <a:bodyPr>
            <a:normAutofit fontScale="90000"/>
          </a:bodyPr>
          <a:lstStyle/>
          <a:p>
            <a:r>
              <a:rPr lang="en-US" sz="6700" dirty="0" smtClean="0"/>
              <a:t>WMSURE</a:t>
            </a:r>
            <a:r>
              <a:rPr lang="en-US" dirty="0" smtClean="0"/>
              <a:t/>
            </a:r>
            <a:br>
              <a:rPr lang="en-US" dirty="0" smtClean="0"/>
            </a:br>
            <a:r>
              <a:rPr lang="en-US" dirty="0" smtClean="0"/>
              <a:t/>
            </a:r>
            <a:br>
              <a:rPr lang="en-US" dirty="0" smtClean="0"/>
            </a:br>
            <a:r>
              <a:rPr lang="en-US" dirty="0" smtClean="0"/>
              <a:t>William and Mary Scholar Undergraduate Research Experience</a:t>
            </a:r>
            <a:br>
              <a:rPr lang="en-US" dirty="0" smtClean="0"/>
            </a:br>
            <a:r>
              <a:rPr lang="en-US" dirty="0" smtClean="0"/>
              <a:t/>
            </a:r>
            <a:br>
              <a:rPr lang="en-US" dirty="0" smtClean="0"/>
            </a:br>
            <a:endParaRPr lang="en-US" dirty="0"/>
          </a:p>
        </p:txBody>
      </p:sp>
      <p:sp>
        <p:nvSpPr>
          <p:cNvPr id="3" name="Subtitle 2"/>
          <p:cNvSpPr>
            <a:spLocks noGrp="1"/>
          </p:cNvSpPr>
          <p:nvPr>
            <p:ph type="subTitle" idx="1"/>
          </p:nvPr>
        </p:nvSpPr>
        <p:spPr>
          <a:xfrm>
            <a:off x="1371600" y="4219459"/>
            <a:ext cx="6400800" cy="1752600"/>
          </a:xfrm>
        </p:spPr>
        <p:txBody>
          <a:bodyPr>
            <a:normAutofit/>
          </a:bodyPr>
          <a:lstStyle/>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PleASE</a:t>
            </a:r>
            <a:r>
              <a:rPr lang="en-US" dirty="0" smtClean="0"/>
              <a:t> SIGN IN</a:t>
            </a:r>
            <a:endParaRPr lang="en-US" dirty="0"/>
          </a:p>
        </p:txBody>
      </p:sp>
      <p:sp>
        <p:nvSpPr>
          <p:cNvPr id="3" name="Content Placeholder 2"/>
          <p:cNvSpPr>
            <a:spLocks noGrp="1"/>
          </p:cNvSpPr>
          <p:nvPr>
            <p:ph idx="1"/>
          </p:nvPr>
        </p:nvSpPr>
        <p:spPr/>
        <p:txBody>
          <a:bodyPr/>
          <a:lstStyle/>
          <a:p>
            <a:r>
              <a:rPr lang="en-US" dirty="0" smtClean="0"/>
              <a:t>We’ll make sure you’re added to the listserv</a:t>
            </a:r>
            <a:endParaRPr lang="en-US" dirty="0"/>
          </a:p>
        </p:txBody>
      </p:sp>
    </p:spTree>
    <p:extLst>
      <p:ext uri="{BB962C8B-B14F-4D97-AF65-F5344CB8AC3E}">
        <p14:creationId xmlns:p14="http://schemas.microsoft.com/office/powerpoint/2010/main" val="342501309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We Doing?</a:t>
            </a:r>
            <a:endParaRPr lang="en-US" dirty="0"/>
          </a:p>
        </p:txBody>
      </p:sp>
      <p:sp>
        <p:nvSpPr>
          <p:cNvPr id="3" name="Content Placeholder 2"/>
          <p:cNvSpPr>
            <a:spLocks noGrp="1"/>
          </p:cNvSpPr>
          <p:nvPr>
            <p:ph idx="1"/>
          </p:nvPr>
        </p:nvSpPr>
        <p:spPr/>
        <p:txBody>
          <a:bodyPr>
            <a:normAutofit/>
          </a:bodyPr>
          <a:lstStyle/>
          <a:p>
            <a:r>
              <a:rPr lang="en-US" dirty="0" smtClean="0"/>
              <a:t>The William and Mary Scholars Undergraduate Research Experience is being created to increase research opportunities for YOU. </a:t>
            </a:r>
          </a:p>
          <a:p>
            <a:r>
              <a:rPr lang="en-US" dirty="0" smtClean="0"/>
              <a:t>A hallmark of the WMSURE will be faculty mentor training that will serve both the faculty and students and workshops geared to faculty, students, and faculty/student teams that will be held throughout the year. </a:t>
            </a:r>
          </a:p>
          <a:p>
            <a:endParaRPr lang="en-US" dirty="0"/>
          </a:p>
        </p:txBody>
      </p:sp>
    </p:spTree>
    <p:extLst>
      <p:ext uri="{BB962C8B-B14F-4D97-AF65-F5344CB8AC3E}">
        <p14:creationId xmlns:p14="http://schemas.microsoft.com/office/powerpoint/2010/main" val="5592887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Are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Joel Schwartz (Dean of Interdisciplinary Studies and Director of the Charles Center)</a:t>
            </a:r>
          </a:p>
          <a:p>
            <a:r>
              <a:rPr lang="en-US" dirty="0" smtClean="0"/>
              <a:t>Anne H. Charity Hudley (Assistant Professor, English, Linguistics, Africana Studies; William &amp; Mary Professor of Community Studies)</a:t>
            </a:r>
          </a:p>
          <a:p>
            <a:r>
              <a:rPr lang="en-US" dirty="0" smtClean="0"/>
              <a:t>Cheryl Dickter (Assistant Professor, Psychology, Neuroscience)</a:t>
            </a:r>
          </a:p>
          <a:p>
            <a:r>
              <a:rPr lang="en-US" dirty="0" smtClean="0"/>
              <a:t>Chon Glover (Assistant to the President)</a:t>
            </a:r>
          </a:p>
          <a:p>
            <a:r>
              <a:rPr lang="en-US" dirty="0" smtClean="0"/>
              <a:t>Darlene Dockery (Graduate Assistant; Gifted Education)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Faculty Mentors</a:t>
            </a:r>
            <a:endParaRPr lang="en-US" dirty="0"/>
          </a:p>
        </p:txBody>
      </p:sp>
      <p:sp>
        <p:nvSpPr>
          <p:cNvPr id="3" name="Content Placeholder 2"/>
          <p:cNvSpPr>
            <a:spLocks noGrp="1"/>
          </p:cNvSpPr>
          <p:nvPr>
            <p:ph idx="1"/>
          </p:nvPr>
        </p:nvSpPr>
        <p:spPr>
          <a:xfrm>
            <a:off x="316793" y="1257207"/>
            <a:ext cx="8688396" cy="5437260"/>
          </a:xfrm>
        </p:spPr>
        <p:txBody>
          <a:bodyPr>
            <a:normAutofit/>
          </a:bodyPr>
          <a:lstStyle/>
          <a:p>
            <a:endParaRPr lang="en-US" sz="2800" dirty="0" smtClean="0"/>
          </a:p>
          <a:p>
            <a:r>
              <a:rPr lang="en-US" dirty="0" smtClean="0"/>
              <a:t>Faculty mentors will:</a:t>
            </a:r>
          </a:p>
          <a:p>
            <a:pPr lvl="1"/>
            <a:r>
              <a:rPr lang="en-US" sz="3200" dirty="0" smtClean="0"/>
              <a:t>Educate other faculty </a:t>
            </a:r>
            <a:r>
              <a:rPr lang="en-US" sz="3200" dirty="0"/>
              <a:t>and students about </a:t>
            </a:r>
            <a:r>
              <a:rPr lang="en-US" sz="3200" dirty="0" smtClean="0"/>
              <a:t>WMSURE</a:t>
            </a:r>
            <a:endParaRPr lang="en-US" sz="3200" dirty="0"/>
          </a:p>
          <a:p>
            <a:pPr lvl="1"/>
            <a:r>
              <a:rPr lang="en-US" sz="3200" dirty="0" smtClean="0"/>
              <a:t>Lead and attend </a:t>
            </a:r>
            <a:r>
              <a:rPr lang="en-US" sz="3200" dirty="0"/>
              <a:t>workshops</a:t>
            </a:r>
          </a:p>
          <a:p>
            <a:pPr lvl="1"/>
            <a:r>
              <a:rPr lang="en-US" sz="3200" dirty="0" smtClean="0"/>
              <a:t>Be </a:t>
            </a:r>
            <a:r>
              <a:rPr lang="en-US" sz="3200" dirty="0"/>
              <a:t>knowledgeable about funding opportunities in your </a:t>
            </a:r>
            <a:r>
              <a:rPr lang="en-US" sz="3200" dirty="0" smtClean="0"/>
              <a:t>discipline</a:t>
            </a:r>
          </a:p>
          <a:p>
            <a:pPr lvl="1"/>
            <a:r>
              <a:rPr lang="en-US" sz="3200" dirty="0"/>
              <a:t>Supervise your research</a:t>
            </a:r>
          </a:p>
          <a:p>
            <a:endParaRPr lang="en-US" sz="1700" dirty="0" smtClean="0"/>
          </a:p>
          <a:p>
            <a:endParaRPr lang="en-US" sz="1700" dirty="0" smtClean="0"/>
          </a:p>
          <a:p>
            <a:endParaRPr lang="en-US" sz="1700" dirty="0"/>
          </a:p>
        </p:txBody>
      </p:sp>
    </p:spTree>
    <p:extLst>
      <p:ext uri="{BB962C8B-B14F-4D97-AF65-F5344CB8AC3E}">
        <p14:creationId xmlns:p14="http://schemas.microsoft.com/office/powerpoint/2010/main" val="376353471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WMSURE Faculty Fellows</a:t>
            </a:r>
            <a:endParaRPr lang="en-US" dirty="0"/>
          </a:p>
        </p:txBody>
      </p:sp>
      <p:sp>
        <p:nvSpPr>
          <p:cNvPr id="3" name="Content Placeholder 2"/>
          <p:cNvSpPr>
            <a:spLocks noGrp="1"/>
          </p:cNvSpPr>
          <p:nvPr>
            <p:ph idx="1"/>
          </p:nvPr>
        </p:nvSpPr>
        <p:spPr>
          <a:xfrm>
            <a:off x="304800" y="1554162"/>
            <a:ext cx="8686800" cy="4873934"/>
          </a:xfrm>
        </p:spPr>
        <p:txBody>
          <a:bodyPr>
            <a:normAutofit/>
          </a:bodyPr>
          <a:lstStyle/>
          <a:p>
            <a:r>
              <a:rPr lang="en-US" dirty="0" err="1" smtClean="0"/>
              <a:t>Artisia</a:t>
            </a:r>
            <a:r>
              <a:rPr lang="en-US" dirty="0" smtClean="0"/>
              <a:t> Green: Theatre, Speech, Dance</a:t>
            </a:r>
            <a:endParaRPr lang="en-US" dirty="0"/>
          </a:p>
          <a:p>
            <a:r>
              <a:rPr lang="en-US" dirty="0"/>
              <a:t>Jacquelyn </a:t>
            </a:r>
            <a:r>
              <a:rPr lang="en-US" dirty="0" smtClean="0"/>
              <a:t>McLendon: English, Africana Studies</a:t>
            </a:r>
          </a:p>
          <a:p>
            <a:r>
              <a:rPr lang="en-US" dirty="0" smtClean="0"/>
              <a:t>Angela Banks: Law School</a:t>
            </a:r>
          </a:p>
          <a:p>
            <a:r>
              <a:rPr lang="en-US" dirty="0" smtClean="0"/>
              <a:t>Paul Heideman: Biology</a:t>
            </a:r>
          </a:p>
          <a:p>
            <a:r>
              <a:rPr lang="en-US" dirty="0" smtClean="0"/>
              <a:t>Christopher Howard: Government, Public Policy</a:t>
            </a:r>
          </a:p>
          <a:p>
            <a:r>
              <a:rPr lang="en-US" dirty="0" smtClean="0"/>
              <a:t>Sharon Zuber: </a:t>
            </a:r>
            <a:r>
              <a:rPr lang="en-US" sz="2800" dirty="0" smtClean="0"/>
              <a:t>English, Film Studies, Writing Center</a:t>
            </a:r>
            <a:endParaRPr lang="en-US" sz="2800" dirty="0"/>
          </a:p>
          <a:p>
            <a:r>
              <a:rPr lang="en-US" dirty="0" smtClean="0"/>
              <a:t>Christopher Ball: Psychology</a:t>
            </a:r>
            <a:endParaRPr lang="en-US" dirty="0"/>
          </a:p>
          <a:p>
            <a:r>
              <a:rPr lang="en-US" dirty="0" smtClean="0"/>
              <a:t>Paul Bhasin: Music</a:t>
            </a:r>
          </a:p>
          <a:p>
            <a:endParaRPr lang="en-US" dirty="0"/>
          </a:p>
        </p:txBody>
      </p:sp>
    </p:spTree>
    <p:extLst>
      <p:ext uri="{BB962C8B-B14F-4D97-AF65-F5344CB8AC3E}">
        <p14:creationId xmlns:p14="http://schemas.microsoft.com/office/powerpoint/2010/main" val="58495044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WMSURE Graduate </a:t>
            </a:r>
            <a:r>
              <a:rPr lang="en-US" dirty="0" err="1" smtClean="0"/>
              <a:t>FEllows</a:t>
            </a:r>
            <a:endParaRPr lang="en-US" dirty="0"/>
          </a:p>
        </p:txBody>
      </p:sp>
      <p:sp>
        <p:nvSpPr>
          <p:cNvPr id="3" name="Content Placeholder 2"/>
          <p:cNvSpPr>
            <a:spLocks noGrp="1"/>
          </p:cNvSpPr>
          <p:nvPr>
            <p:ph idx="1"/>
          </p:nvPr>
        </p:nvSpPr>
        <p:spPr/>
        <p:txBody>
          <a:bodyPr/>
          <a:lstStyle/>
          <a:p>
            <a:r>
              <a:rPr lang="en-US" dirty="0" smtClean="0"/>
              <a:t>Darlene Dockery PhD, Gifted Education</a:t>
            </a:r>
          </a:p>
          <a:p>
            <a:r>
              <a:rPr lang="en-US" dirty="0" smtClean="0"/>
              <a:t>Sean Kelleher MPP, Public Policy</a:t>
            </a:r>
          </a:p>
          <a:p>
            <a:endParaRPr lang="en-US" dirty="0"/>
          </a:p>
          <a:p>
            <a:r>
              <a:rPr lang="en-US" dirty="0" smtClean="0"/>
              <a:t>Office hours on the WMSURE website</a:t>
            </a:r>
            <a:endParaRPr lang="en-US" dirty="0"/>
          </a:p>
        </p:txBody>
      </p:sp>
    </p:spTree>
    <p:extLst>
      <p:ext uri="{BB962C8B-B14F-4D97-AF65-F5344CB8AC3E}">
        <p14:creationId xmlns:p14="http://schemas.microsoft.com/office/powerpoint/2010/main" val="4529998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WMSURE PSA</a:t>
            </a:r>
            <a:endParaRPr lang="en-US" dirty="0"/>
          </a:p>
        </p:txBody>
      </p:sp>
      <p:sp>
        <p:nvSpPr>
          <p:cNvPr id="3" name="Content Placeholder 2"/>
          <p:cNvSpPr>
            <a:spLocks noGrp="1"/>
          </p:cNvSpPr>
          <p:nvPr>
            <p:ph idx="1"/>
          </p:nvPr>
        </p:nvSpPr>
        <p:spPr>
          <a:xfrm>
            <a:off x="304800" y="1240971"/>
            <a:ext cx="8686800" cy="4525963"/>
          </a:xfrm>
        </p:spPr>
        <p:txBody>
          <a:bodyPr>
            <a:noAutofit/>
          </a:bodyPr>
          <a:lstStyle/>
          <a:p>
            <a:r>
              <a:rPr lang="en-US" sz="2000" dirty="0">
                <a:hlinkClick r:id="rId2"/>
              </a:rPr>
              <a:t>http://www.wm.edu/sites/scholarships/peerscholarshipadvisors/</a:t>
            </a:r>
            <a:r>
              <a:rPr lang="en-US" sz="2000" dirty="0" smtClean="0">
                <a:hlinkClick r:id="rId2"/>
              </a:rPr>
              <a:t>index.php</a:t>
            </a:r>
            <a:endParaRPr lang="en-US" sz="2000" dirty="0" smtClean="0"/>
          </a:p>
          <a:p>
            <a:endParaRPr lang="en-US" sz="2000" dirty="0" smtClean="0"/>
          </a:p>
          <a:p>
            <a:r>
              <a:rPr lang="en-US" sz="2000" dirty="0">
                <a:hlinkClick r:id="rId3"/>
              </a:rPr>
              <a:t>Sites</a:t>
            </a:r>
            <a:r>
              <a:rPr lang="en-US" sz="2000" dirty="0"/>
              <a:t> » </a:t>
            </a:r>
            <a:r>
              <a:rPr lang="en-US" sz="2000" dirty="0">
                <a:hlinkClick r:id="rId4"/>
              </a:rPr>
              <a:t>Scholarships</a:t>
            </a:r>
            <a:r>
              <a:rPr lang="en-US" sz="2000" dirty="0"/>
              <a:t> » Peer Scholarships Advisors </a:t>
            </a:r>
            <a:r>
              <a:rPr lang="en-US" sz="2000" b="1" dirty="0"/>
              <a:t>Peer Scholarship Advisors</a:t>
            </a:r>
          </a:p>
          <a:p>
            <a:r>
              <a:rPr lang="en-US" sz="2000" dirty="0"/>
              <a:t>Charles Center Peer Scholarship Advisors (PSAs)  hold weekly office hours in the Charles Center and are also available for consultation by appointment.  Meet with them to talk about national awards, Charles Center summer scholarships, oral and poster presentations, etc. </a:t>
            </a:r>
          </a:p>
          <a:p>
            <a:r>
              <a:rPr lang="en-US" sz="2000" dirty="0"/>
              <a:t>We are also more than happy to review materials for scholarship applications such as personal statements and project proposals. If you would like peers to edit the grammar and style of your materials, we recommend that you schedule an appointment at the </a:t>
            </a:r>
            <a:r>
              <a:rPr lang="en-US" sz="2000" dirty="0">
                <a:hlinkClick r:id="rId5" tooltip="Writing Resources Center"/>
              </a:rPr>
              <a:t>Writing Resources Center</a:t>
            </a:r>
            <a:r>
              <a:rPr lang="en-US" sz="2000" dirty="0"/>
              <a:t> in </a:t>
            </a:r>
            <a:r>
              <a:rPr lang="en-US" sz="2000" dirty="0" err="1"/>
              <a:t>Swem</a:t>
            </a:r>
            <a:r>
              <a:rPr lang="en-US" sz="2000" dirty="0"/>
              <a:t>.</a:t>
            </a:r>
          </a:p>
          <a:p>
            <a:r>
              <a:rPr lang="en-US" sz="2000" dirty="0"/>
              <a:t>Finally, PSAs offer Scholarships 101 each EVERY WEEKDAY at TBA.  Stop by and find out how to get started with the scholarship process!</a:t>
            </a:r>
          </a:p>
          <a:p>
            <a:r>
              <a:rPr lang="en-US" sz="2000" b="1" dirty="0"/>
              <a:t>PSAs can discuss all kinds of awards, and are more than ready to come talk to your group (residence halls welcome!) or organization. Simply fill-out </a:t>
            </a:r>
            <a:r>
              <a:rPr lang="en-US" sz="2000" b="1" dirty="0">
                <a:hlinkClick r:id="rId6"/>
              </a:rPr>
              <a:t>this form</a:t>
            </a:r>
            <a:r>
              <a:rPr lang="en-US" sz="2000" b="1" dirty="0"/>
              <a:t> so that we can begin to arrange a presentation.</a:t>
            </a:r>
            <a:endParaRPr lang="en-US" sz="2000" dirty="0"/>
          </a:p>
          <a:p>
            <a:endParaRPr lang="en-US" sz="2000" dirty="0"/>
          </a:p>
          <a:p>
            <a:endParaRPr lang="en-US" sz="2000" dirty="0"/>
          </a:p>
        </p:txBody>
      </p:sp>
    </p:spTree>
    <p:extLst>
      <p:ext uri="{BB962C8B-B14F-4D97-AF65-F5344CB8AC3E}">
        <p14:creationId xmlns:p14="http://schemas.microsoft.com/office/powerpoint/2010/main" val="380969548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PSA Office HOURS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PSA OFFICE HOURS FALL 2012</a:t>
            </a:r>
            <a:endParaRPr lang="en-US" dirty="0"/>
          </a:p>
          <a:p>
            <a:r>
              <a:rPr lang="en-US" b="1" dirty="0"/>
              <a:t>MONDAYS</a:t>
            </a:r>
            <a:br>
              <a:rPr lang="en-US" b="1" dirty="0"/>
            </a:br>
            <a:r>
              <a:rPr lang="en-US" dirty="0"/>
              <a:t>9:00-11:00 </a:t>
            </a:r>
            <a:r>
              <a:rPr lang="en-US" dirty="0">
                <a:hlinkClick r:id="rId2"/>
              </a:rPr>
              <a:t>Mike Schilling</a:t>
            </a:r>
            <a:r>
              <a:rPr lang="en-US" dirty="0"/>
              <a:t/>
            </a:r>
            <a:br>
              <a:rPr lang="en-US" dirty="0"/>
            </a:br>
            <a:r>
              <a:rPr lang="en-US" dirty="0"/>
              <a:t>1:00-3:00  </a:t>
            </a:r>
            <a:r>
              <a:rPr lang="en-US" dirty="0">
                <a:hlinkClick r:id="rId3"/>
              </a:rPr>
              <a:t>Johnathan Maza</a:t>
            </a:r>
            <a:endParaRPr lang="en-US" dirty="0"/>
          </a:p>
          <a:p>
            <a:r>
              <a:rPr lang="en-US" b="1" dirty="0"/>
              <a:t>TUESDAYS</a:t>
            </a:r>
            <a:br>
              <a:rPr lang="en-US" b="1" dirty="0"/>
            </a:br>
            <a:r>
              <a:rPr lang="en-US" dirty="0"/>
              <a:t>9:00-11:00 </a:t>
            </a:r>
            <a:r>
              <a:rPr lang="en-US" dirty="0">
                <a:hlinkClick r:id="rId4"/>
              </a:rPr>
              <a:t>Petar Yanev</a:t>
            </a:r>
            <a:r>
              <a:rPr lang="en-US" dirty="0"/>
              <a:t/>
            </a:r>
            <a:br>
              <a:rPr lang="en-US" dirty="0"/>
            </a:br>
            <a:r>
              <a:rPr lang="en-US" dirty="0"/>
              <a:t>11:00-1:00 </a:t>
            </a:r>
            <a:r>
              <a:rPr lang="en-US" dirty="0">
                <a:hlinkClick r:id="rId5"/>
              </a:rPr>
              <a:t>Libby Hennemuth</a:t>
            </a:r>
            <a:endParaRPr lang="en-US" dirty="0"/>
          </a:p>
          <a:p>
            <a:r>
              <a:rPr lang="en-US" b="1" dirty="0"/>
              <a:t>WEDNESDAYS</a:t>
            </a:r>
            <a:br>
              <a:rPr lang="en-US" b="1" dirty="0"/>
            </a:br>
            <a:r>
              <a:rPr lang="en-US" dirty="0"/>
              <a:t>1:00-3:00 </a:t>
            </a:r>
            <a:r>
              <a:rPr lang="en-US" dirty="0">
                <a:hlinkClick r:id="rId6"/>
              </a:rPr>
              <a:t>Allyson Zacharoff</a:t>
            </a:r>
            <a:r>
              <a:rPr lang="en-US" dirty="0"/>
              <a:t> </a:t>
            </a:r>
            <a:br>
              <a:rPr lang="en-US" dirty="0"/>
            </a:br>
            <a:r>
              <a:rPr lang="en-US" dirty="0"/>
              <a:t>3:00-5:00 </a:t>
            </a:r>
            <a:r>
              <a:rPr lang="en-US" dirty="0">
                <a:hlinkClick r:id="rId7"/>
              </a:rPr>
              <a:t>Jeff Rohde</a:t>
            </a:r>
            <a:r>
              <a:rPr lang="en-US" dirty="0"/>
              <a:t> </a:t>
            </a:r>
          </a:p>
          <a:p>
            <a:r>
              <a:rPr lang="en-US" b="1" dirty="0"/>
              <a:t>THURSDAYS</a:t>
            </a:r>
            <a:br>
              <a:rPr lang="en-US" b="1" dirty="0"/>
            </a:br>
            <a:r>
              <a:rPr lang="en-US" dirty="0"/>
              <a:t>10:00-12:00  </a:t>
            </a:r>
            <a:r>
              <a:rPr lang="en-US" dirty="0">
                <a:hlinkClick r:id="rId8"/>
              </a:rPr>
              <a:t>Taylor Lain</a:t>
            </a:r>
            <a:r>
              <a:rPr lang="en-US" dirty="0"/>
              <a:t/>
            </a:r>
            <a:br>
              <a:rPr lang="en-US" dirty="0"/>
            </a:br>
            <a:r>
              <a:rPr lang="en-US" dirty="0"/>
              <a:t>12:00-2:00  </a:t>
            </a:r>
            <a:r>
              <a:rPr lang="en-US" dirty="0">
                <a:hlinkClick r:id="rId9"/>
              </a:rPr>
              <a:t>Brett Evans</a:t>
            </a:r>
            <a:endParaRPr lang="en-US" dirty="0"/>
          </a:p>
          <a:p>
            <a:r>
              <a:rPr lang="en-US" b="1" dirty="0"/>
              <a:t>FRIDAYS</a:t>
            </a:r>
            <a:r>
              <a:rPr lang="en-US" dirty="0"/>
              <a:t/>
            </a:r>
            <a:br>
              <a:rPr lang="en-US" dirty="0"/>
            </a:br>
            <a:r>
              <a:rPr lang="en-US" dirty="0"/>
              <a:t>2:00-3:30  </a:t>
            </a:r>
            <a:r>
              <a:rPr lang="en-US" dirty="0">
                <a:hlinkClick r:id="rId7"/>
              </a:rPr>
              <a:t>Jeff Rohd</a:t>
            </a:r>
            <a:endParaRPr lang="en-US" dirty="0"/>
          </a:p>
          <a:p>
            <a:endParaRPr lang="en-US" dirty="0"/>
          </a:p>
        </p:txBody>
      </p:sp>
    </p:spTree>
    <p:extLst>
      <p:ext uri="{BB962C8B-B14F-4D97-AF65-F5344CB8AC3E}">
        <p14:creationId xmlns:p14="http://schemas.microsoft.com/office/powerpoint/2010/main" val="2448264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WMSURE ACHIEVEMENTS-Honors</a:t>
            </a:r>
            <a:endParaRPr lang="en-US" dirty="0"/>
          </a:p>
        </p:txBody>
      </p:sp>
      <p:sp>
        <p:nvSpPr>
          <p:cNvPr id="3" name="Content Placeholder 2"/>
          <p:cNvSpPr>
            <a:spLocks noGrp="1"/>
          </p:cNvSpPr>
          <p:nvPr>
            <p:ph idx="1"/>
          </p:nvPr>
        </p:nvSpPr>
        <p:spPr/>
        <p:txBody>
          <a:bodyPr/>
          <a:lstStyle/>
          <a:p>
            <a:r>
              <a:rPr lang="en-US" dirty="0"/>
              <a:t>Kenay Sudler - High Honors</a:t>
            </a:r>
            <a:r>
              <a:rPr lang="en-US" dirty="0" smtClean="0"/>
              <a:t>-Linguistics</a:t>
            </a:r>
            <a:endParaRPr lang="en-US" dirty="0"/>
          </a:p>
          <a:p>
            <a:r>
              <a:rPr lang="en-US" dirty="0"/>
              <a:t>Jerome Carter - High Honors-Africana Studies</a:t>
            </a:r>
          </a:p>
          <a:p>
            <a:r>
              <a:rPr lang="en-US" dirty="0"/>
              <a:t>Danielle Greene - High Honors- Interdisciplinary Studies-</a:t>
            </a:r>
            <a:r>
              <a:rPr lang="en-US" dirty="0" smtClean="0"/>
              <a:t>Education</a:t>
            </a:r>
          </a:p>
          <a:p>
            <a:r>
              <a:rPr lang="en-US" dirty="0" smtClean="0"/>
              <a:t>Adrian Bravo-Honors</a:t>
            </a:r>
            <a:endParaRPr lang="en-US" dirty="0"/>
          </a:p>
          <a:p>
            <a:r>
              <a:rPr lang="en-US" dirty="0" smtClean="0"/>
              <a:t>Psychology</a:t>
            </a:r>
          </a:p>
          <a:p>
            <a:endParaRPr lang="en-US" dirty="0" smtClean="0"/>
          </a:p>
          <a:p>
            <a:endParaRPr lang="en-US" dirty="0"/>
          </a:p>
        </p:txBody>
      </p:sp>
      <p:pic>
        <p:nvPicPr>
          <p:cNvPr id="4" name="Picture 3" descr="WMSURE.Africana.hono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286" y="3980090"/>
            <a:ext cx="3574143" cy="2680607"/>
          </a:xfrm>
          <a:prstGeom prst="rect">
            <a:avLst/>
          </a:prstGeom>
        </p:spPr>
      </p:pic>
    </p:spTree>
    <p:extLst>
      <p:ext uri="{BB962C8B-B14F-4D97-AF65-F5344CB8AC3E}">
        <p14:creationId xmlns:p14="http://schemas.microsoft.com/office/powerpoint/2010/main" val="317768778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WMSURE achievements</a:t>
            </a:r>
            <a:endParaRPr lang="en-US" dirty="0"/>
          </a:p>
        </p:txBody>
      </p:sp>
      <p:sp>
        <p:nvSpPr>
          <p:cNvPr id="3" name="Content Placeholder 2"/>
          <p:cNvSpPr>
            <a:spLocks noGrp="1"/>
          </p:cNvSpPr>
          <p:nvPr>
            <p:ph idx="1"/>
          </p:nvPr>
        </p:nvSpPr>
        <p:spPr/>
        <p:txBody>
          <a:bodyPr/>
          <a:lstStyle/>
          <a:p>
            <a:r>
              <a:rPr lang="en-US" dirty="0"/>
              <a:t>Marissa Beale ‘14: </a:t>
            </a:r>
            <a:r>
              <a:rPr lang="en-US" dirty="0">
                <a:hlinkClick r:id="rId2"/>
              </a:rPr>
              <a:t>http://www.voanews.com/audio/audio/178464.</a:t>
            </a:r>
            <a:r>
              <a:rPr lang="en-US" dirty="0" smtClean="0">
                <a:hlinkClick r:id="rId2"/>
              </a:rPr>
              <a:t>html</a:t>
            </a:r>
            <a:endParaRPr lang="en-US" dirty="0" smtClean="0"/>
          </a:p>
          <a:p>
            <a:endParaRPr lang="en-US" dirty="0"/>
          </a:p>
          <a:p>
            <a:r>
              <a:rPr lang="en-US" dirty="0">
                <a:hlinkClick r:id="rId3"/>
              </a:rPr>
              <a:t>http://www.wm.edu/as/charlescenter/scholars/wmsure/currentstudents/</a:t>
            </a:r>
            <a:r>
              <a:rPr lang="en-US" dirty="0" smtClean="0">
                <a:hlinkClick r:id="rId3"/>
              </a:rPr>
              <a:t>beale_marissa.php</a:t>
            </a:r>
            <a:endParaRPr lang="en-US" dirty="0" smtClean="0"/>
          </a:p>
          <a:p>
            <a:endParaRPr lang="en-US" dirty="0" smtClean="0"/>
          </a:p>
          <a:p>
            <a:endParaRPr lang="en-US" dirty="0"/>
          </a:p>
        </p:txBody>
      </p:sp>
      <p:pic>
        <p:nvPicPr>
          <p:cNvPr id="6" name="Picture 5" descr="beale_mariss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9786" y="4635500"/>
            <a:ext cx="1905000" cy="1905000"/>
          </a:xfrm>
          <a:prstGeom prst="rect">
            <a:avLst/>
          </a:prstGeom>
        </p:spPr>
      </p:pic>
    </p:spTree>
    <p:extLst>
      <p:ext uri="{BB962C8B-B14F-4D97-AF65-F5344CB8AC3E}">
        <p14:creationId xmlns:p14="http://schemas.microsoft.com/office/powerpoint/2010/main" val="18428514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WMSURE achievements</a:t>
            </a:r>
            <a:endParaRPr lang="en-US" dirty="0"/>
          </a:p>
        </p:txBody>
      </p:sp>
      <p:sp>
        <p:nvSpPr>
          <p:cNvPr id="4" name="Content Placeholder 3"/>
          <p:cNvSpPr>
            <a:spLocks noGrp="1"/>
          </p:cNvSpPr>
          <p:nvPr>
            <p:ph idx="1"/>
          </p:nvPr>
        </p:nvSpPr>
        <p:spPr>
          <a:xfrm>
            <a:off x="304800" y="1295400"/>
            <a:ext cx="8686800" cy="5163457"/>
          </a:xfrm>
        </p:spPr>
        <p:txBody>
          <a:bodyPr>
            <a:normAutofit fontScale="70000" lnSpcReduction="20000"/>
          </a:bodyPr>
          <a:lstStyle/>
          <a:p>
            <a:r>
              <a:rPr lang="en-US" dirty="0" smtClean="0"/>
              <a:t>"</a:t>
            </a:r>
            <a:r>
              <a:rPr lang="en-US" dirty="0"/>
              <a:t>I was on the Dean's List this Spring, received an </a:t>
            </a:r>
            <a:r>
              <a:rPr lang="en-US" dirty="0" err="1"/>
              <a:t>Upperclass</a:t>
            </a:r>
            <a:r>
              <a:rPr lang="en-US" dirty="0"/>
              <a:t> Monroe grant for my research on Americans moving out of their childhood homes, and was given the position of Undersecretary of Socioeconomic Affairs in the Student Assembly for next year, marking my second year working on diversity issues in student government."</a:t>
            </a:r>
          </a:p>
          <a:p>
            <a:r>
              <a:rPr lang="en-US" dirty="0"/>
              <a:t>"I got a A in calculus which I was extremely proud of myself for! I also did not get a C in ANY classes first or second semester which was my goal for freshman year."</a:t>
            </a:r>
          </a:p>
          <a:p>
            <a:r>
              <a:rPr lang="en-US" dirty="0"/>
              <a:t>"Graduating Magna Cum Laude. Being awarded High honors on my thesis, "Accent, Attitudes, and the Speech-Language Pathologist" Being accepted to a Masters of Science program in Speech-Language Pathology at Teachers College, Columbia University. Being elected to Phi Beta Kappa."</a:t>
            </a:r>
          </a:p>
          <a:p>
            <a:r>
              <a:rPr lang="en-US" dirty="0"/>
              <a:t>"I was the only freshman girl originally selected to be in W&amp;M’s production of Cabaret which was a fabulous experience. I will also be the secretary for the Theatre Student Association next year also!"</a:t>
            </a:r>
          </a:p>
        </p:txBody>
      </p:sp>
    </p:spTree>
    <p:extLst>
      <p:ext uri="{BB962C8B-B14F-4D97-AF65-F5344CB8AC3E}">
        <p14:creationId xmlns:p14="http://schemas.microsoft.com/office/powerpoint/2010/main" val="347196570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Highlights for the </a:t>
            </a:r>
            <a:r>
              <a:rPr lang="en-US" dirty="0" err="1" smtClean="0"/>
              <a:t>YEar</a:t>
            </a:r>
            <a:endParaRPr lang="en-US" dirty="0"/>
          </a:p>
        </p:txBody>
      </p:sp>
      <p:sp>
        <p:nvSpPr>
          <p:cNvPr id="5" name="Content Placeholder 4"/>
          <p:cNvSpPr>
            <a:spLocks noGrp="1"/>
          </p:cNvSpPr>
          <p:nvPr>
            <p:ph idx="1"/>
          </p:nvPr>
        </p:nvSpPr>
        <p:spPr/>
        <p:txBody>
          <a:bodyPr/>
          <a:lstStyle/>
          <a:p>
            <a:r>
              <a:rPr lang="en-US" dirty="0" smtClean="0"/>
              <a:t>Lunches!</a:t>
            </a:r>
          </a:p>
          <a:p>
            <a:r>
              <a:rPr lang="en-US" dirty="0" smtClean="0"/>
              <a:t>Events by more faculty!</a:t>
            </a:r>
          </a:p>
          <a:p>
            <a:r>
              <a:rPr lang="en-US" dirty="0" smtClean="0"/>
              <a:t>Guest Speakers: Dr. Tyrone Hayes and Dr. Lawrence Jackson</a:t>
            </a:r>
          </a:p>
          <a:p>
            <a:r>
              <a:rPr lang="en-US" dirty="0" smtClean="0"/>
              <a:t>More GRE prep</a:t>
            </a:r>
          </a:p>
          <a:p>
            <a:r>
              <a:rPr lang="en-US" dirty="0" smtClean="0"/>
              <a:t>Reading room in Blow</a:t>
            </a:r>
          </a:p>
          <a:p>
            <a:endParaRPr lang="en-US" dirty="0"/>
          </a:p>
        </p:txBody>
      </p:sp>
    </p:spTree>
    <p:extLst>
      <p:ext uri="{BB962C8B-B14F-4D97-AF65-F5344CB8AC3E}">
        <p14:creationId xmlns:p14="http://schemas.microsoft.com/office/powerpoint/2010/main" val="28715434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Exciting upcoming </a:t>
            </a:r>
            <a:r>
              <a:rPr lang="en-US" dirty="0" err="1" smtClean="0"/>
              <a:t>wmsure</a:t>
            </a:r>
            <a:r>
              <a:rPr lang="en-US" dirty="0" smtClean="0"/>
              <a:t> events</a:t>
            </a:r>
            <a:endParaRPr lang="en-US" dirty="0"/>
          </a:p>
        </p:txBody>
      </p:sp>
      <p:sp>
        <p:nvSpPr>
          <p:cNvPr id="3" name="Content Placeholder 2"/>
          <p:cNvSpPr>
            <a:spLocks noGrp="1"/>
          </p:cNvSpPr>
          <p:nvPr>
            <p:ph idx="1"/>
          </p:nvPr>
        </p:nvSpPr>
        <p:spPr>
          <a:xfrm>
            <a:off x="304800" y="1554162"/>
            <a:ext cx="8686800" cy="5075238"/>
          </a:xfrm>
        </p:spPr>
        <p:txBody>
          <a:bodyPr>
            <a:normAutofit fontScale="92500" lnSpcReduction="10000"/>
          </a:bodyPr>
          <a:lstStyle/>
          <a:p>
            <a:r>
              <a:rPr lang="en-US" dirty="0" smtClean="0"/>
              <a:t>Sep. 11</a:t>
            </a:r>
            <a:r>
              <a:rPr lang="en-US" baseline="30000" dirty="0" smtClean="0"/>
              <a:t>th</a:t>
            </a:r>
            <a:r>
              <a:rPr lang="en-US" dirty="0" smtClean="0"/>
              <a:t>, 12pm </a:t>
            </a:r>
            <a:r>
              <a:rPr lang="en-US" dirty="0"/>
              <a:t>- </a:t>
            </a:r>
            <a:r>
              <a:rPr lang="en-US" dirty="0" smtClean="0"/>
              <a:t>2pm, Campus Center</a:t>
            </a:r>
            <a:endParaRPr lang="en-US" dirty="0"/>
          </a:p>
          <a:p>
            <a:pPr lvl="1"/>
            <a:r>
              <a:rPr lang="en-US" dirty="0" smtClean="0">
                <a:hlinkClick r:id="rId2"/>
              </a:rPr>
              <a:t>Lunch </a:t>
            </a:r>
            <a:r>
              <a:rPr lang="en-US" dirty="0">
                <a:hlinkClick r:id="rId2"/>
              </a:rPr>
              <a:t>and </a:t>
            </a:r>
            <a:r>
              <a:rPr lang="en-US" dirty="0" smtClean="0">
                <a:hlinkClick r:id="rId2"/>
              </a:rPr>
              <a:t>Remembrance</a:t>
            </a:r>
            <a:r>
              <a:rPr lang="en-US" dirty="0" smtClean="0"/>
              <a:t>: Come </a:t>
            </a:r>
            <a:r>
              <a:rPr lang="en-US" dirty="0"/>
              <a:t>ask questions about WMSURE and remember those who perished and lost on 9/11/01.</a:t>
            </a:r>
          </a:p>
          <a:p>
            <a:r>
              <a:rPr lang="en-US" dirty="0" smtClean="0"/>
              <a:t>Sep. 13</a:t>
            </a:r>
            <a:r>
              <a:rPr lang="en-US" baseline="30000" dirty="0" smtClean="0"/>
              <a:t>th</a:t>
            </a:r>
            <a:r>
              <a:rPr lang="en-US" dirty="0" smtClean="0"/>
              <a:t>, 5pm </a:t>
            </a:r>
            <a:r>
              <a:rPr lang="en-US" dirty="0"/>
              <a:t>- </a:t>
            </a:r>
            <a:r>
              <a:rPr lang="en-US" dirty="0" smtClean="0"/>
              <a:t>7pm, Writing Resource Center</a:t>
            </a:r>
            <a:endParaRPr lang="en-US" dirty="0"/>
          </a:p>
          <a:p>
            <a:pPr lvl="1"/>
            <a:r>
              <a:rPr lang="en-US" dirty="0">
                <a:hlinkClick r:id="rId3"/>
              </a:rPr>
              <a:t>Time &amp; Energy </a:t>
            </a:r>
            <a:r>
              <a:rPr lang="en-US" dirty="0" smtClean="0">
                <a:hlinkClick r:id="rId3"/>
              </a:rPr>
              <a:t>Management: </a:t>
            </a:r>
            <a:r>
              <a:rPr lang="en-US" dirty="0" smtClean="0"/>
              <a:t>This </a:t>
            </a:r>
            <a:r>
              <a:rPr lang="en-US" dirty="0"/>
              <a:t>workshop will focus on </a:t>
            </a:r>
            <a:r>
              <a:rPr lang="en-US" dirty="0" smtClean="0"/>
              <a:t>strategies </a:t>
            </a:r>
            <a:r>
              <a:rPr lang="en-US" dirty="0"/>
              <a:t>for managing school, work, and extracurricular </a:t>
            </a:r>
            <a:r>
              <a:rPr lang="en-US" dirty="0" smtClean="0"/>
              <a:t>activities.</a:t>
            </a:r>
            <a:endParaRPr lang="en-US" dirty="0"/>
          </a:p>
          <a:p>
            <a:r>
              <a:rPr lang="en-US" dirty="0" smtClean="0"/>
              <a:t>Sep. 18</a:t>
            </a:r>
            <a:r>
              <a:rPr lang="en-US" baseline="30000" dirty="0" smtClean="0"/>
              <a:t>th</a:t>
            </a:r>
            <a:r>
              <a:rPr lang="en-US" dirty="0" smtClean="0"/>
              <a:t>, 12pm </a:t>
            </a:r>
            <a:r>
              <a:rPr lang="en-US" dirty="0"/>
              <a:t>- </a:t>
            </a:r>
            <a:r>
              <a:rPr lang="en-US" dirty="0" smtClean="0"/>
              <a:t>2pm, Campus Center</a:t>
            </a:r>
            <a:endParaRPr lang="en-US" dirty="0"/>
          </a:p>
          <a:p>
            <a:pPr lvl="1"/>
            <a:r>
              <a:rPr lang="en-US" dirty="0">
                <a:hlinkClick r:id="rId4"/>
              </a:rPr>
              <a:t>Time &amp; Energy Management </a:t>
            </a:r>
            <a:r>
              <a:rPr lang="en-US" dirty="0" smtClean="0">
                <a:hlinkClick r:id="rId4"/>
              </a:rPr>
              <a:t>Lunch</a:t>
            </a:r>
            <a:r>
              <a:rPr lang="en-US" dirty="0" smtClean="0"/>
              <a:t>: Come </a:t>
            </a:r>
            <a:r>
              <a:rPr lang="en-US" dirty="0"/>
              <a:t>discuss what we learned at the time and energy management workshop with Prof. Charity Hudley. </a:t>
            </a:r>
          </a:p>
        </p:txBody>
      </p:sp>
    </p:spTree>
    <p:extLst>
      <p:ext uri="{BB962C8B-B14F-4D97-AF65-F5344CB8AC3E}">
        <p14:creationId xmlns:p14="http://schemas.microsoft.com/office/powerpoint/2010/main" val="368616402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events!</a:t>
            </a:r>
            <a:endParaRPr lang="en-US" dirty="0"/>
          </a:p>
        </p:txBody>
      </p:sp>
      <p:sp>
        <p:nvSpPr>
          <p:cNvPr id="3" name="Content Placeholder 2"/>
          <p:cNvSpPr>
            <a:spLocks noGrp="1"/>
          </p:cNvSpPr>
          <p:nvPr>
            <p:ph idx="1"/>
          </p:nvPr>
        </p:nvSpPr>
        <p:spPr>
          <a:xfrm>
            <a:off x="304800" y="1554162"/>
            <a:ext cx="8686800" cy="5012893"/>
          </a:xfrm>
        </p:spPr>
        <p:txBody>
          <a:bodyPr>
            <a:normAutofit fontScale="92500"/>
          </a:bodyPr>
          <a:lstStyle/>
          <a:p>
            <a:r>
              <a:rPr lang="en-US" dirty="0" smtClean="0"/>
              <a:t>Sep. 25th, 5pm </a:t>
            </a:r>
            <a:r>
              <a:rPr lang="en-US" dirty="0"/>
              <a:t>- </a:t>
            </a:r>
            <a:r>
              <a:rPr lang="en-US" dirty="0" smtClean="0"/>
              <a:t>7pm, Writing Resources Center</a:t>
            </a:r>
            <a:endParaRPr lang="en-US" dirty="0"/>
          </a:p>
          <a:p>
            <a:pPr lvl="1"/>
            <a:r>
              <a:rPr lang="en-US" dirty="0">
                <a:hlinkClick r:id="rId2"/>
              </a:rPr>
              <a:t>Writing Across </a:t>
            </a:r>
            <a:r>
              <a:rPr lang="en-US" dirty="0" smtClean="0">
                <a:hlinkClick r:id="rId2"/>
              </a:rPr>
              <a:t>Disciplines</a:t>
            </a:r>
            <a:endParaRPr lang="en-US" dirty="0"/>
          </a:p>
          <a:p>
            <a:r>
              <a:rPr lang="en-US" dirty="0" smtClean="0"/>
              <a:t>Sep. 28th, 4pm </a:t>
            </a:r>
            <a:r>
              <a:rPr lang="en-US" dirty="0"/>
              <a:t>- </a:t>
            </a:r>
            <a:r>
              <a:rPr lang="en-US" dirty="0" smtClean="0"/>
              <a:t>5:30pm, Tyler Hall, 2</a:t>
            </a:r>
            <a:r>
              <a:rPr lang="en-US" baseline="30000" dirty="0" smtClean="0"/>
              <a:t>nd</a:t>
            </a:r>
            <a:r>
              <a:rPr lang="en-US" dirty="0" smtClean="0"/>
              <a:t> Floor Lobby</a:t>
            </a:r>
            <a:endParaRPr lang="en-US" dirty="0"/>
          </a:p>
          <a:p>
            <a:pPr lvl="1"/>
            <a:r>
              <a:rPr lang="en-US" dirty="0">
                <a:hlinkClick r:id="rId3"/>
              </a:rPr>
              <a:t>Family Weekend </a:t>
            </a:r>
            <a:r>
              <a:rPr lang="en-US" dirty="0" smtClean="0">
                <a:hlinkClick r:id="rId3"/>
              </a:rPr>
              <a:t>Reception</a:t>
            </a:r>
            <a:r>
              <a:rPr lang="en-US" dirty="0" smtClean="0"/>
              <a:t>: Join </a:t>
            </a:r>
            <a:r>
              <a:rPr lang="en-US" dirty="0"/>
              <a:t>us for a meet-and-greet with the co-directors of WMSURE (Prof. Anne Charity-Hudley and Prof. Cheryl Dickter) and as a showcase of research by WMSURE students. </a:t>
            </a:r>
          </a:p>
          <a:p>
            <a:r>
              <a:rPr lang="en-US" dirty="0" smtClean="0"/>
              <a:t>Oct. 2</a:t>
            </a:r>
            <a:r>
              <a:rPr lang="en-US" baseline="30000" dirty="0" smtClean="0"/>
              <a:t>nd</a:t>
            </a:r>
            <a:r>
              <a:rPr lang="en-US" dirty="0" smtClean="0"/>
              <a:t>, 12pm </a:t>
            </a:r>
            <a:r>
              <a:rPr lang="en-US" dirty="0"/>
              <a:t>- </a:t>
            </a:r>
            <a:r>
              <a:rPr lang="en-US" dirty="0" smtClean="0"/>
              <a:t>2pm, Campus Center</a:t>
            </a:r>
            <a:endParaRPr lang="en-US" dirty="0"/>
          </a:p>
          <a:p>
            <a:pPr lvl="1"/>
            <a:r>
              <a:rPr lang="en-US" dirty="0">
                <a:hlinkClick r:id="rId4"/>
              </a:rPr>
              <a:t>Finding a Faculty Research </a:t>
            </a:r>
            <a:r>
              <a:rPr lang="en-US" dirty="0" smtClean="0">
                <a:hlinkClick r:id="rId4"/>
              </a:rPr>
              <a:t>Mentor</a:t>
            </a:r>
            <a:endParaRPr lang="en-US" dirty="0" smtClean="0"/>
          </a:p>
          <a:p>
            <a:endParaRPr lang="en-US" dirty="0"/>
          </a:p>
        </p:txBody>
      </p:sp>
    </p:spTree>
    <p:extLst>
      <p:ext uri="{BB962C8B-B14F-4D97-AF65-F5344CB8AC3E}">
        <p14:creationId xmlns:p14="http://schemas.microsoft.com/office/powerpoint/2010/main" val="295134069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events!</a:t>
            </a:r>
          </a:p>
        </p:txBody>
      </p:sp>
      <p:sp>
        <p:nvSpPr>
          <p:cNvPr id="3" name="Content Placeholder 2"/>
          <p:cNvSpPr>
            <a:spLocks noGrp="1"/>
          </p:cNvSpPr>
          <p:nvPr>
            <p:ph idx="1"/>
          </p:nvPr>
        </p:nvSpPr>
        <p:spPr/>
        <p:txBody>
          <a:bodyPr>
            <a:normAutofit fontScale="92500"/>
          </a:bodyPr>
          <a:lstStyle/>
          <a:p>
            <a:r>
              <a:rPr lang="en-US" sz="3100" dirty="0"/>
              <a:t>Oct. 4</a:t>
            </a:r>
            <a:r>
              <a:rPr lang="en-US" sz="3100" baseline="30000" dirty="0"/>
              <a:t>th</a:t>
            </a:r>
            <a:r>
              <a:rPr lang="en-US" sz="3100" dirty="0"/>
              <a:t>, 12pm - 2pm, Blow Hall, Counseling Center</a:t>
            </a:r>
          </a:p>
          <a:p>
            <a:pPr lvl="1"/>
            <a:r>
              <a:rPr lang="en-US" dirty="0">
                <a:hlinkClick r:id="rId2"/>
              </a:rPr>
              <a:t>A Conversation About Solo Status and Stereotype Threat at W&amp;M</a:t>
            </a:r>
            <a:r>
              <a:rPr lang="en-US" dirty="0"/>
              <a:t>: Join </a:t>
            </a:r>
            <a:r>
              <a:rPr lang="en-US" dirty="0" err="1"/>
              <a:t>Warenetta</a:t>
            </a:r>
            <a:r>
              <a:rPr lang="en-US" dirty="0"/>
              <a:t> Mann and Patrick Hudgins of the WM Counseling Center for a conversation on solo status and stereotype threat on the William and Mary campus. </a:t>
            </a:r>
          </a:p>
          <a:p>
            <a:r>
              <a:rPr lang="en-US" dirty="0"/>
              <a:t>Oct. 11th, 5pm - 6:30pm, Writing Resource Center</a:t>
            </a:r>
          </a:p>
          <a:p>
            <a:pPr lvl="1"/>
            <a:r>
              <a:rPr lang="en-US" dirty="0">
                <a:hlinkClick r:id="rId3"/>
              </a:rPr>
              <a:t>Beating the New GRE</a:t>
            </a:r>
            <a:r>
              <a:rPr lang="en-US" dirty="0"/>
              <a:t>: Representatives from Kaplan will be here to give you tips on how to best prepare for the new GRE.</a:t>
            </a:r>
          </a:p>
          <a:p>
            <a:endParaRPr lang="en-US" dirty="0"/>
          </a:p>
        </p:txBody>
      </p:sp>
    </p:spTree>
    <p:extLst>
      <p:ext uri="{BB962C8B-B14F-4D97-AF65-F5344CB8AC3E}">
        <p14:creationId xmlns:p14="http://schemas.microsoft.com/office/powerpoint/2010/main" val="422712306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OPPORTUNITIES</a:t>
            </a:r>
            <a:endParaRPr lang="en-US" dirty="0"/>
          </a:p>
        </p:txBody>
      </p:sp>
      <p:sp>
        <p:nvSpPr>
          <p:cNvPr id="3" name="Content Placeholder 2"/>
          <p:cNvSpPr>
            <a:spLocks noGrp="1"/>
          </p:cNvSpPr>
          <p:nvPr>
            <p:ph idx="1"/>
          </p:nvPr>
        </p:nvSpPr>
        <p:spPr/>
        <p:txBody>
          <a:bodyPr/>
          <a:lstStyle/>
          <a:p>
            <a:r>
              <a:rPr lang="en-US" dirty="0" smtClean="0"/>
              <a:t>NASA Grants- Info session 1</a:t>
            </a:r>
            <a:r>
              <a:rPr lang="en-US" baseline="30000" dirty="0" smtClean="0"/>
              <a:t>st</a:t>
            </a:r>
            <a:r>
              <a:rPr lang="en-US" dirty="0" smtClean="0"/>
              <a:t> week of October</a:t>
            </a:r>
          </a:p>
          <a:p>
            <a:endParaRPr lang="en-US" dirty="0"/>
          </a:p>
          <a:p>
            <a:r>
              <a:rPr lang="en-US" dirty="0">
                <a:hlinkClick r:id="rId2"/>
              </a:rPr>
              <a:t>http://vsgc.odu.edu/sf/Bridge</a:t>
            </a:r>
            <a:r>
              <a:rPr lang="en-US" dirty="0" smtClean="0">
                <a:hlinkClick r:id="rId2"/>
              </a:rPr>
              <a:t>/</a:t>
            </a:r>
            <a:endParaRPr lang="en-US" dirty="0" smtClean="0"/>
          </a:p>
          <a:p>
            <a:endParaRPr lang="en-US" dirty="0"/>
          </a:p>
        </p:txBody>
      </p:sp>
    </p:spTree>
    <p:extLst>
      <p:ext uri="{BB962C8B-B14F-4D97-AF65-F5344CB8AC3E}">
        <p14:creationId xmlns:p14="http://schemas.microsoft.com/office/powerpoint/2010/main" val="383721223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Securing an Advisor/Mentor</a:t>
            </a:r>
          </a:p>
        </p:txBody>
      </p:sp>
      <p:sp>
        <p:nvSpPr>
          <p:cNvPr id="3" name="Content Placeholder 2"/>
          <p:cNvSpPr>
            <a:spLocks noGrp="1"/>
          </p:cNvSpPr>
          <p:nvPr>
            <p:ph idx="1"/>
          </p:nvPr>
        </p:nvSpPr>
        <p:spPr>
          <a:xfrm>
            <a:off x="304800" y="1554162"/>
            <a:ext cx="8686800" cy="4969468"/>
          </a:xfrm>
        </p:spPr>
        <p:txBody>
          <a:bodyPr>
            <a:normAutofit fontScale="92500" lnSpcReduction="10000"/>
          </a:bodyPr>
          <a:lstStyle/>
          <a:p>
            <a:r>
              <a:rPr lang="en-US" dirty="0" smtClean="0"/>
              <a:t>How do students convince faculty to work with them?</a:t>
            </a:r>
          </a:p>
          <a:p>
            <a:endParaRPr lang="en-US" dirty="0" smtClean="0"/>
          </a:p>
          <a:p>
            <a:r>
              <a:rPr lang="en-US" dirty="0" smtClean="0"/>
              <a:t>How does that first email look?</a:t>
            </a:r>
          </a:p>
          <a:p>
            <a:pPr lvl="1"/>
            <a:r>
              <a:rPr lang="en-US" dirty="0" smtClean="0"/>
              <a:t>Make sure you identify yourself as a WMSURE scholar (and any other scholar if applicable)</a:t>
            </a:r>
          </a:p>
          <a:p>
            <a:pPr lvl="1"/>
            <a:r>
              <a:rPr lang="en-US" dirty="0" smtClean="0"/>
              <a:t>Identify other faculty that you have worked with</a:t>
            </a:r>
          </a:p>
          <a:p>
            <a:endParaRPr lang="en-US" dirty="0" smtClean="0"/>
          </a:p>
          <a:p>
            <a:r>
              <a:rPr lang="en-US" dirty="0" smtClean="0"/>
              <a:t>Find out about office hours and the faculty member’s schedule</a:t>
            </a:r>
            <a:endParaRPr lang="en-US" dirty="0"/>
          </a:p>
        </p:txBody>
      </p:sp>
    </p:spTree>
    <p:extLst>
      <p:ext uri="{BB962C8B-B14F-4D97-AF65-F5344CB8AC3E}">
        <p14:creationId xmlns:p14="http://schemas.microsoft.com/office/powerpoint/2010/main" val="376938492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 first meeting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Knowledge about what the advisor does and has done</a:t>
            </a:r>
          </a:p>
          <a:p>
            <a:r>
              <a:rPr lang="en-US" dirty="0" smtClean="0"/>
              <a:t>Making sure you know what classes they teach</a:t>
            </a:r>
          </a:p>
          <a:p>
            <a:endParaRPr lang="en-US" dirty="0" smtClean="0"/>
          </a:p>
          <a:p>
            <a:r>
              <a:rPr lang="en-US" dirty="0" smtClean="0"/>
              <a:t>Idea of what types of skills you have: resume, CV, or summary</a:t>
            </a:r>
          </a:p>
          <a:p>
            <a:r>
              <a:rPr lang="en-US" dirty="0" smtClean="0"/>
              <a:t>Some professors have applications</a:t>
            </a:r>
          </a:p>
          <a:p>
            <a:r>
              <a:rPr lang="en-US" dirty="0" smtClean="0">
                <a:hlinkClick r:id="rId2"/>
              </a:rPr>
              <a:t>http://wmpeople.wm.edu/asset/index/cldickter/researchassistantapplication8</a:t>
            </a:r>
            <a:r>
              <a:rPr lang="en-US" dirty="0" smtClean="0"/>
              <a:t> </a:t>
            </a:r>
          </a:p>
          <a:p>
            <a:r>
              <a:rPr lang="en-US" dirty="0" smtClean="0"/>
              <a:t>Sometimes you meet with the lab manager</a:t>
            </a:r>
            <a:endParaRPr lang="en-US" dirty="0"/>
          </a:p>
        </p:txBody>
      </p:sp>
    </p:spTree>
    <p:extLst>
      <p:ext uri="{BB962C8B-B14F-4D97-AF65-F5344CB8AC3E}">
        <p14:creationId xmlns:p14="http://schemas.microsoft.com/office/powerpoint/2010/main" val="155792368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381000" y="457200"/>
            <a:ext cx="7772400" cy="1143000"/>
          </a:xfrm>
        </p:spPr>
        <p:txBody>
          <a:bodyPr/>
          <a:lstStyle/>
          <a:p>
            <a:pPr eaLnBrk="1" hangingPunct="1"/>
            <a:r>
              <a:rPr lang="en-US" smtClean="0"/>
              <a:t>About me</a:t>
            </a:r>
          </a:p>
        </p:txBody>
      </p:sp>
      <p:sp>
        <p:nvSpPr>
          <p:cNvPr id="51203" name="Rectangle 3"/>
          <p:cNvSpPr>
            <a:spLocks noGrp="1" noChangeArrowheads="1"/>
          </p:cNvSpPr>
          <p:nvPr>
            <p:ph type="subTitle" idx="1"/>
          </p:nvPr>
        </p:nvSpPr>
        <p:spPr/>
        <p:txBody>
          <a:bodyPr/>
          <a:lstStyle/>
          <a:p>
            <a:pPr eaLnBrk="1" hangingPunct="1"/>
            <a:endParaRPr lang="en-US" smtClean="0"/>
          </a:p>
        </p:txBody>
      </p:sp>
      <p:pic>
        <p:nvPicPr>
          <p:cNvPr id="51204" name="Picture 5" descr="SCAN0019"/>
          <p:cNvPicPr>
            <a:picLocks noChangeAspect="1" noChangeArrowheads="1"/>
          </p:cNvPicPr>
          <p:nvPr/>
        </p:nvPicPr>
        <p:blipFill>
          <a:blip r:embed="rId2"/>
          <a:srcRect/>
          <a:stretch>
            <a:fillRect/>
          </a:stretch>
        </p:blipFill>
        <p:spPr bwMode="auto">
          <a:xfrm>
            <a:off x="0" y="1828800"/>
            <a:ext cx="2976563" cy="4181475"/>
          </a:xfrm>
          <a:prstGeom prst="rect">
            <a:avLst/>
          </a:prstGeom>
          <a:noFill/>
          <a:ln w="9525">
            <a:noFill/>
            <a:miter lim="800000"/>
            <a:headEnd/>
            <a:tailEnd/>
          </a:ln>
        </p:spPr>
      </p:pic>
      <p:pic>
        <p:nvPicPr>
          <p:cNvPr id="51205" name="Picture 6" descr="DSC_9184"/>
          <p:cNvPicPr>
            <a:picLocks noChangeAspect="1" noChangeArrowheads="1"/>
          </p:cNvPicPr>
          <p:nvPr/>
        </p:nvPicPr>
        <p:blipFill>
          <a:blip r:embed="rId3"/>
          <a:srcRect/>
          <a:stretch>
            <a:fillRect/>
          </a:stretch>
        </p:blipFill>
        <p:spPr bwMode="auto">
          <a:xfrm>
            <a:off x="2971800" y="1828800"/>
            <a:ext cx="6172200" cy="41052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Courses I </a:t>
            </a:r>
            <a:r>
              <a:rPr lang="en-US" dirty="0" err="1" smtClean="0"/>
              <a:t>TEach</a:t>
            </a:r>
            <a:endParaRPr lang="en-US" dirty="0"/>
          </a:p>
        </p:txBody>
      </p:sp>
      <p:sp>
        <p:nvSpPr>
          <p:cNvPr id="3" name="Content Placeholder 2"/>
          <p:cNvSpPr>
            <a:spLocks noGrp="1"/>
          </p:cNvSpPr>
          <p:nvPr>
            <p:ph idx="1"/>
          </p:nvPr>
        </p:nvSpPr>
        <p:spPr/>
        <p:txBody>
          <a:bodyPr/>
          <a:lstStyle/>
          <a:p>
            <a:r>
              <a:rPr lang="en-US" dirty="0" smtClean="0"/>
              <a:t>CMST 250/ENGL 464: African-American English</a:t>
            </a:r>
          </a:p>
          <a:p>
            <a:r>
              <a:rPr lang="en-US" dirty="0" smtClean="0"/>
              <a:t>CMST 351: Community Based Research Methods: The Language of Engagement</a:t>
            </a:r>
          </a:p>
          <a:p>
            <a:r>
              <a:rPr lang="en-US" dirty="0" smtClean="0"/>
              <a:t>INTR 480: Linguistics Lab</a:t>
            </a:r>
          </a:p>
          <a:p>
            <a:r>
              <a:rPr lang="en-US" dirty="0" smtClean="0"/>
              <a:t>ENGL 220/ANTH 204: Study of Language</a:t>
            </a:r>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15760984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Research Projects</a:t>
            </a:r>
            <a:endParaRPr lang="en-US" dirty="0"/>
          </a:p>
        </p:txBody>
      </p:sp>
      <p:sp>
        <p:nvSpPr>
          <p:cNvPr id="3" name="Content Placeholder 2"/>
          <p:cNvSpPr>
            <a:spLocks noGrp="1"/>
          </p:cNvSpPr>
          <p:nvPr>
            <p:ph idx="1"/>
          </p:nvPr>
        </p:nvSpPr>
        <p:spPr/>
        <p:txBody>
          <a:bodyPr/>
          <a:lstStyle/>
          <a:p>
            <a:r>
              <a:rPr lang="en-US" dirty="0">
                <a:hlinkClick r:id="rId2"/>
              </a:rPr>
              <a:t>http://annecharityhudley.com/researchopportunities</a:t>
            </a:r>
            <a:r>
              <a:rPr lang="en-US" dirty="0" smtClean="0">
                <a:hlinkClick r:id="rId2"/>
              </a:rPr>
              <a:t>/</a:t>
            </a:r>
            <a:endParaRPr lang="en-US" dirty="0" smtClean="0"/>
          </a:p>
          <a:p>
            <a:endParaRPr lang="en-US" dirty="0"/>
          </a:p>
          <a:p>
            <a:r>
              <a:rPr lang="en-US" dirty="0" smtClean="0"/>
              <a:t>New research on transition from high school to college!</a:t>
            </a:r>
          </a:p>
          <a:p>
            <a:endParaRPr lang="en-US" dirty="0"/>
          </a:p>
          <a:p>
            <a:r>
              <a:rPr lang="en-US" dirty="0" smtClean="0"/>
              <a:t>Camp Launch &amp; Higher Achievement</a:t>
            </a:r>
          </a:p>
          <a:p>
            <a:endParaRPr lang="en-US" dirty="0"/>
          </a:p>
          <a:p>
            <a:endParaRPr lang="en-US" dirty="0"/>
          </a:p>
        </p:txBody>
      </p:sp>
    </p:spTree>
    <p:extLst>
      <p:ext uri="{BB962C8B-B14F-4D97-AF65-F5344CB8AC3E}">
        <p14:creationId xmlns:p14="http://schemas.microsoft.com/office/powerpoint/2010/main" val="77555199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768"/>
            <a:ext cx="8686800" cy="838200"/>
          </a:xfrm>
        </p:spPr>
        <p:txBody>
          <a:bodyPr/>
          <a:lstStyle/>
          <a:p>
            <a:r>
              <a:rPr lang="en-US" dirty="0" smtClean="0"/>
              <a:t>WE DO ENGLISH</a:t>
            </a:r>
            <a:endParaRPr lang="en-US" dirty="0"/>
          </a:p>
        </p:txBody>
      </p:sp>
      <p:sp>
        <p:nvSpPr>
          <p:cNvPr id="3" name="Content Placeholder 2"/>
          <p:cNvSpPr>
            <a:spLocks noGrp="1"/>
          </p:cNvSpPr>
          <p:nvPr>
            <p:ph idx="1"/>
          </p:nvPr>
        </p:nvSpPr>
        <p:spPr>
          <a:xfrm>
            <a:off x="169333" y="696679"/>
            <a:ext cx="8822267" cy="5744033"/>
          </a:xfrm>
        </p:spPr>
        <p:txBody>
          <a:bodyPr>
            <a:noAutofit/>
          </a:bodyPr>
          <a:lstStyle/>
          <a:p>
            <a:endParaRPr lang="en-US" sz="1600" dirty="0"/>
          </a:p>
          <a:p>
            <a:r>
              <a:rPr lang="en-US" sz="1600" b="1" dirty="0" smtClean="0"/>
              <a:t>Opportunity </a:t>
            </a:r>
            <a:r>
              <a:rPr lang="en-US" sz="1600" b="1" dirty="0"/>
              <a:t>#1: Book Research </a:t>
            </a:r>
            <a:r>
              <a:rPr lang="en-US" sz="1600" b="1" dirty="0" smtClean="0"/>
              <a:t>Assistants</a:t>
            </a:r>
            <a:endParaRPr lang="en-US" sz="1600" b="1" dirty="0"/>
          </a:p>
          <a:p>
            <a:r>
              <a:rPr lang="en-US" sz="1600" dirty="0"/>
              <a:t>When author Toni Morrison gave a Nobel Lecture after accepting a Nobel Prize for Literature in 1993, she chose to focus on how language is essential to humanity. “We die. That may be the meaning of life,” Morrison said. “But we do language. That may be the measure of our lives” (“Nobel lecture,” </a:t>
            </a:r>
            <a:r>
              <a:rPr lang="en-US" sz="1600" dirty="0" err="1"/>
              <a:t>para</a:t>
            </a:r>
            <a:r>
              <a:rPr lang="en-US" sz="1600" dirty="0"/>
              <a:t> 21).</a:t>
            </a:r>
          </a:p>
          <a:p>
            <a:r>
              <a:rPr lang="en-US" sz="1600" dirty="0"/>
              <a:t>Building on Morrison’s themes, our book, “We Do Language”: English Language Variation in the Secondary English </a:t>
            </a:r>
            <a:r>
              <a:rPr lang="en-US" sz="1600" dirty="0" err="1"/>
              <a:t>Classroom,presents</a:t>
            </a:r>
            <a:r>
              <a:rPr lang="en-US" sz="1600" dirty="0"/>
              <a:t> specific strategies and models for the greater integration and application of language variation-related concepts, skills, and strategies in the secondary English classroom. The book draws on and extends the generalized concepts of Prof. Charity Hudley and Prof. Christine </a:t>
            </a:r>
            <a:r>
              <a:rPr lang="en-US" sz="1600" dirty="0" err="1"/>
              <a:t>Mallinson’s</a:t>
            </a:r>
            <a:r>
              <a:rPr lang="en-US" sz="1600" dirty="0"/>
              <a:t> first book, </a:t>
            </a:r>
            <a:r>
              <a:rPr lang="en-US" sz="1600" i="1" dirty="0"/>
              <a:t>Understanding English Language Variation in U.S. Schools, </a:t>
            </a:r>
            <a:r>
              <a:rPr lang="en-US" sz="1600" dirty="0"/>
              <a:t>by presenting even further contextualization for the need to integrate linguistically-informed pedagogy into secondary English classrooms. The true strength of the book are the vignettes and materials that in-service secondary English educators have developed and shared with us through interviews, focus groups, and other correspondence; these vignettes and materials will directly attest to the value of infusing language variation into secondary English classrooms.</a:t>
            </a:r>
          </a:p>
          <a:p>
            <a:r>
              <a:rPr lang="en-US" sz="1600" b="1" dirty="0"/>
              <a:t>Interns will help gather and organize material from English Educators and participate in workshops with educators in conjunction with the Capstone English Academy: </a:t>
            </a:r>
            <a:r>
              <a:rPr lang="en-US" sz="1600" b="1" dirty="0">
                <a:hlinkClick r:id="rId2"/>
              </a:rPr>
              <a:t>http://education.wm.edu/centers/sli/surn/Capstone/index.php</a:t>
            </a:r>
            <a:endParaRPr lang="en-US" sz="1600" dirty="0"/>
          </a:p>
          <a:p>
            <a:r>
              <a:rPr lang="en-US" sz="1600" b="1"/>
              <a:t>Graduate </a:t>
            </a:r>
            <a:r>
              <a:rPr lang="en-US" sz="1600" b="1" smtClean="0"/>
              <a:t>Student: Kerri </a:t>
            </a:r>
            <a:r>
              <a:rPr lang="en-US" sz="1600" b="1" dirty="0"/>
              <a:t>Mahoney, Kerri Mahoney </a:t>
            </a:r>
            <a:r>
              <a:rPr lang="en-US" sz="1600" b="1" dirty="0">
                <a:hlinkClick r:id="rId3"/>
              </a:rPr>
              <a:t>krmahoney@email.wm.edu</a:t>
            </a:r>
            <a:r>
              <a:rPr lang="en-US" sz="1600" b="1" dirty="0"/>
              <a:t>, doctoral students in curriculum and instruction (Secondary English) at the WM School of Education</a:t>
            </a:r>
            <a:endParaRPr lang="en-US" sz="1600" dirty="0"/>
          </a:p>
          <a:p>
            <a:r>
              <a:rPr lang="en-US" sz="1600" b="1" dirty="0"/>
              <a:t> </a:t>
            </a:r>
            <a:endParaRPr lang="en-US" sz="1600" dirty="0"/>
          </a:p>
          <a:p>
            <a:endParaRPr lang="en-US" sz="1600" dirty="0"/>
          </a:p>
        </p:txBody>
      </p:sp>
    </p:spTree>
    <p:extLst>
      <p:ext uri="{BB962C8B-B14F-4D97-AF65-F5344CB8AC3E}">
        <p14:creationId xmlns:p14="http://schemas.microsoft.com/office/powerpoint/2010/main" val="243476623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466" y="116112"/>
            <a:ext cx="8686800" cy="838200"/>
          </a:xfrm>
        </p:spPr>
        <p:txBody>
          <a:bodyPr/>
          <a:lstStyle/>
          <a:p>
            <a:r>
              <a:rPr lang="en-US" dirty="0" smtClean="0"/>
              <a:t>Language in STEM CLASSROOMS</a:t>
            </a:r>
            <a:endParaRPr lang="en-US" dirty="0"/>
          </a:p>
        </p:txBody>
      </p:sp>
      <p:sp>
        <p:nvSpPr>
          <p:cNvPr id="3" name="Content Placeholder 2"/>
          <p:cNvSpPr>
            <a:spLocks noGrp="1"/>
          </p:cNvSpPr>
          <p:nvPr>
            <p:ph idx="1"/>
          </p:nvPr>
        </p:nvSpPr>
        <p:spPr>
          <a:xfrm>
            <a:off x="232833" y="740832"/>
            <a:ext cx="8686800" cy="5645452"/>
          </a:xfrm>
        </p:spPr>
        <p:txBody>
          <a:bodyPr>
            <a:noAutofit/>
          </a:bodyPr>
          <a:lstStyle/>
          <a:p>
            <a:r>
              <a:rPr lang="en-US" sz="2000" b="1" dirty="0"/>
              <a:t> </a:t>
            </a:r>
          </a:p>
          <a:p>
            <a:r>
              <a:rPr lang="en-US" sz="2000" b="1" dirty="0"/>
              <a:t>Opportunity #2: NSF Collaborative Research: Assessing the Results of Sociolinguistic Engagement with K-12 STEM Education in Maryland and Virginia Public and Independent Schools</a:t>
            </a:r>
          </a:p>
          <a:p>
            <a:r>
              <a:rPr lang="en-US" sz="2000" b="1" dirty="0"/>
              <a:t>Prof. Anne Charity Hudley (WM) and Prof. Christine Mallinson (UMBC), have been awarded a grant from the National Science Foundation (NSF) to study how cultural and social language patterns affect learning and student assessment in STEM (Science, Technology, Engineering and Mathematics) classrooms.</a:t>
            </a:r>
          </a:p>
          <a:p>
            <a:r>
              <a:rPr lang="en-US" sz="2000" b="1" dirty="0"/>
              <a:t>Charity Hudley and Mallinson will receive $171,928 over a three-year period to work with 60 K-12 educators in Baltimore, Hampton Roads and Richmond. We will assess educators’ knowledge of and their responses to language variation, particularly among African-American students. The two researchers will also work with participants to create linguistically informed materials for classroom use.</a:t>
            </a:r>
          </a:p>
          <a:p>
            <a:endParaRPr lang="en-US" sz="2000" b="1" dirty="0"/>
          </a:p>
        </p:txBody>
      </p:sp>
    </p:spTree>
    <p:extLst>
      <p:ext uri="{BB962C8B-B14F-4D97-AF65-F5344CB8AC3E}">
        <p14:creationId xmlns:p14="http://schemas.microsoft.com/office/powerpoint/2010/main" val="11437313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466" y="116112"/>
            <a:ext cx="8686800" cy="838200"/>
          </a:xfrm>
        </p:spPr>
        <p:txBody>
          <a:bodyPr/>
          <a:lstStyle/>
          <a:p>
            <a:r>
              <a:rPr lang="en-US" dirty="0" smtClean="0"/>
              <a:t>Language in STEM CLASSROOMS</a:t>
            </a:r>
            <a:endParaRPr lang="en-US" dirty="0"/>
          </a:p>
        </p:txBody>
      </p:sp>
      <p:sp>
        <p:nvSpPr>
          <p:cNvPr id="3" name="Content Placeholder 2"/>
          <p:cNvSpPr>
            <a:spLocks noGrp="1"/>
          </p:cNvSpPr>
          <p:nvPr>
            <p:ph idx="1"/>
          </p:nvPr>
        </p:nvSpPr>
        <p:spPr>
          <a:xfrm>
            <a:off x="232833" y="740832"/>
            <a:ext cx="8686800" cy="5645452"/>
          </a:xfrm>
        </p:spPr>
        <p:txBody>
          <a:bodyPr>
            <a:noAutofit/>
          </a:bodyPr>
          <a:lstStyle/>
          <a:p>
            <a:r>
              <a:rPr lang="en-US" sz="2000" b="1" dirty="0"/>
              <a:t> </a:t>
            </a:r>
          </a:p>
          <a:p>
            <a:r>
              <a:rPr lang="en-US" sz="2000" b="1" dirty="0"/>
              <a:t>NSF award notice: </a:t>
            </a:r>
            <a:r>
              <a:rPr lang="en-US" sz="2000" b="1" dirty="0">
                <a:hlinkClick r:id="rId2"/>
              </a:rPr>
              <a:t>http://www.nsf.gov/awardsearch/showAward.do?AwardNumber=1050938</a:t>
            </a:r>
            <a:endParaRPr lang="en-US" sz="2000" b="1" dirty="0"/>
          </a:p>
          <a:p>
            <a:r>
              <a:rPr lang="en-US" sz="2000" b="1" dirty="0"/>
              <a:t>Interns will help gather and organize material from STEM Educators and participate in workshops with educators. We will also work with STEM students this summer in conjunction with The Center for Gifted Education.</a:t>
            </a:r>
          </a:p>
          <a:p>
            <a:r>
              <a:rPr lang="en-US" sz="2000" b="1" dirty="0"/>
              <a:t>Graduate Students: Darlene Dockery </a:t>
            </a:r>
            <a:r>
              <a:rPr lang="en-US" sz="2000" b="1" dirty="0">
                <a:hlinkClick r:id="rId3"/>
              </a:rPr>
              <a:t>dddockery@email.wm.edu</a:t>
            </a:r>
            <a:r>
              <a:rPr lang="en-US" sz="2000" b="1" dirty="0"/>
              <a:t>, doctoral student in Gifted Education at the WM School of Education, and </a:t>
            </a:r>
            <a:r>
              <a:rPr lang="en-US" sz="2000" b="1" dirty="0" err="1"/>
              <a:t>Inte’a</a:t>
            </a:r>
            <a:r>
              <a:rPr lang="en-US" sz="2000" b="1" dirty="0"/>
              <a:t> </a:t>
            </a:r>
            <a:r>
              <a:rPr lang="en-US" sz="2000" b="1" dirty="0" err="1"/>
              <a:t>DeShields</a:t>
            </a:r>
            <a:r>
              <a:rPr lang="en-US" sz="2000" b="1" dirty="0"/>
              <a:t> </a:t>
            </a:r>
            <a:r>
              <a:rPr lang="en-US" sz="2000" b="1" dirty="0">
                <a:hlinkClick r:id="rId4"/>
              </a:rPr>
              <a:t>idesh1@umbc.edu</a:t>
            </a:r>
            <a:r>
              <a:rPr lang="en-US" sz="2000" b="1" dirty="0"/>
              <a:t>, doctoral student in Literacy, Language, and Culture at UMBC. </a:t>
            </a:r>
          </a:p>
          <a:p>
            <a:r>
              <a:rPr lang="en-US" sz="2000" b="1" dirty="0"/>
              <a:t>Read more here: </a:t>
            </a:r>
            <a:r>
              <a:rPr lang="en-US" sz="2000" b="1" dirty="0">
                <a:hlinkClick r:id="rId5"/>
              </a:rPr>
              <a:t>http://www.wm.edu/news/stories/2011/professor-receives-nsf-grant-to-study-language-patterns-in-stem-classrooms-123.php</a:t>
            </a:r>
            <a:endParaRPr lang="en-US" sz="2000" b="1" dirty="0"/>
          </a:p>
          <a:p>
            <a:endParaRPr lang="en-US" sz="2000" b="1" dirty="0"/>
          </a:p>
        </p:txBody>
      </p:sp>
    </p:spTree>
    <p:extLst>
      <p:ext uri="{BB962C8B-B14F-4D97-AF65-F5344CB8AC3E}">
        <p14:creationId xmlns:p14="http://schemas.microsoft.com/office/powerpoint/2010/main" val="177498625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WMSURE/Career and College</a:t>
            </a:r>
            <a:endParaRPr lang="en-US" dirty="0"/>
          </a:p>
        </p:txBody>
      </p:sp>
      <p:sp>
        <p:nvSpPr>
          <p:cNvPr id="3" name="Content Placeholder 2"/>
          <p:cNvSpPr>
            <a:spLocks noGrp="1"/>
          </p:cNvSpPr>
          <p:nvPr>
            <p:ph idx="1"/>
          </p:nvPr>
        </p:nvSpPr>
        <p:spPr>
          <a:xfrm>
            <a:off x="145143" y="1143000"/>
            <a:ext cx="8846457" cy="5497286"/>
          </a:xfrm>
        </p:spPr>
        <p:txBody>
          <a:bodyPr>
            <a:normAutofit fontScale="77500" lnSpcReduction="20000"/>
          </a:bodyPr>
          <a:lstStyle/>
          <a:p>
            <a:r>
              <a:rPr lang="en-US" dirty="0"/>
              <a:t> </a:t>
            </a:r>
            <a:r>
              <a:rPr lang="en-US" dirty="0">
                <a:hlinkClick r:id="rId2"/>
              </a:rPr>
              <a:t>SURN Leadership Academies: Visible Teaching, Assessing, Learning, and Leading </a:t>
            </a:r>
            <a:r>
              <a:rPr lang="en-US" b="1" dirty="0">
                <a:hlinkClick r:id="rId2"/>
              </a:rPr>
              <a:t>(VTALL 2.0)</a:t>
            </a:r>
            <a:r>
              <a:rPr lang="en-US" b="1" dirty="0"/>
              <a:t> will </a:t>
            </a:r>
            <a:r>
              <a:rPr lang="en-US" b="1" dirty="0" smtClean="0"/>
              <a:t>offer professional </a:t>
            </a:r>
            <a:r>
              <a:rPr lang="en-US" b="1" dirty="0"/>
              <a:t>development to middle and high school teacher leaders as well as administrators (N=400) in the SURN</a:t>
            </a:r>
          </a:p>
          <a:p>
            <a:r>
              <a:rPr lang="en-US" b="1" dirty="0"/>
              <a:t>27-member school division partnership. College and Career Readiness Skills (CCRI) will be developed within </a:t>
            </a:r>
            <a:r>
              <a:rPr lang="en-US" b="1" dirty="0" smtClean="0"/>
              <a:t>high school </a:t>
            </a:r>
            <a:r>
              <a:rPr lang="en-US" b="1" dirty="0"/>
              <a:t>English classes of participants. Adolescent Literacy Leadership Teams will establish a common language </a:t>
            </a:r>
            <a:r>
              <a:rPr lang="en-US" b="1" dirty="0" smtClean="0"/>
              <a:t>and strategy </a:t>
            </a:r>
            <a:r>
              <a:rPr lang="en-US" b="1" dirty="0"/>
              <a:t>set within the schools. Administrators will engage in discussion about supporting effective instruction. </a:t>
            </a:r>
            <a:r>
              <a:rPr lang="en-US" b="1" dirty="0" smtClean="0"/>
              <a:t>A common </a:t>
            </a:r>
            <a:r>
              <a:rPr lang="en-US" b="1" dirty="0"/>
              <a:t>thread is the focus on formative feedback. The grant proposes to address the teacher need for </a:t>
            </a:r>
            <a:r>
              <a:rPr lang="en-US" b="1" dirty="0" smtClean="0"/>
              <a:t>professional development </a:t>
            </a:r>
            <a:r>
              <a:rPr lang="en-US" b="1" dirty="0"/>
              <a:t>emphasizing strategies that support lifelong student learning</a:t>
            </a:r>
            <a:r>
              <a:rPr lang="en-US" b="1" dirty="0" smtClean="0"/>
              <a:t>.</a:t>
            </a:r>
          </a:p>
          <a:p>
            <a:endParaRPr lang="en-US" b="1" dirty="0"/>
          </a:p>
          <a:p>
            <a:r>
              <a:rPr lang="en-US" b="1" dirty="0" smtClean="0">
                <a:solidFill>
                  <a:srgbClr val="FF0000"/>
                </a:solidFill>
              </a:rPr>
              <a:t>Share your insights and experiences!</a:t>
            </a:r>
            <a:endParaRPr lang="en-US" dirty="0">
              <a:solidFill>
                <a:srgbClr val="FF0000"/>
              </a:solidFill>
            </a:endParaRPr>
          </a:p>
        </p:txBody>
      </p:sp>
    </p:spTree>
    <p:extLst>
      <p:ext uri="{BB962C8B-B14F-4D97-AF65-F5344CB8AC3E}">
        <p14:creationId xmlns:p14="http://schemas.microsoft.com/office/powerpoint/2010/main" val="172701647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 UP AND BE COUNTED!</a:t>
            </a:r>
            <a:endParaRPr lang="en-US" dirty="0"/>
          </a:p>
        </p:txBody>
      </p:sp>
      <p:sp>
        <p:nvSpPr>
          <p:cNvPr id="3" name="Content Placeholder 2"/>
          <p:cNvSpPr>
            <a:spLocks noGrp="1"/>
          </p:cNvSpPr>
          <p:nvPr>
            <p:ph idx="1"/>
          </p:nvPr>
        </p:nvSpPr>
        <p:spPr/>
        <p:txBody>
          <a:bodyPr/>
          <a:lstStyle/>
          <a:p>
            <a:r>
              <a:rPr lang="en-US" dirty="0" smtClean="0"/>
              <a:t>Please take our surveys!</a:t>
            </a:r>
          </a:p>
          <a:p>
            <a:r>
              <a:rPr lang="en-US" dirty="0" smtClean="0"/>
              <a:t>Answer any questions you feel comfortable with!</a:t>
            </a:r>
          </a:p>
          <a:p>
            <a:r>
              <a:rPr lang="en-US" dirty="0" smtClean="0"/>
              <a:t>We’ll be sending them around soon with incentives to take them!</a:t>
            </a:r>
          </a:p>
          <a:p>
            <a:endParaRPr lang="en-US" dirty="0"/>
          </a:p>
        </p:txBody>
      </p:sp>
    </p:spTree>
    <p:extLst>
      <p:ext uri="{BB962C8B-B14F-4D97-AF65-F5344CB8AC3E}">
        <p14:creationId xmlns:p14="http://schemas.microsoft.com/office/powerpoint/2010/main" val="29021993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PleASE</a:t>
            </a:r>
            <a:r>
              <a:rPr lang="en-US" dirty="0" smtClean="0"/>
              <a:t> SIGN IN</a:t>
            </a:r>
            <a:endParaRPr lang="en-US" dirty="0"/>
          </a:p>
        </p:txBody>
      </p:sp>
      <p:sp>
        <p:nvSpPr>
          <p:cNvPr id="3" name="Content Placeholder 2"/>
          <p:cNvSpPr>
            <a:spLocks noGrp="1"/>
          </p:cNvSpPr>
          <p:nvPr>
            <p:ph idx="1"/>
          </p:nvPr>
        </p:nvSpPr>
        <p:spPr/>
        <p:txBody>
          <a:bodyPr/>
          <a:lstStyle/>
          <a:p>
            <a:r>
              <a:rPr lang="en-US" dirty="0" smtClean="0"/>
              <a:t>We’ll make sure you’re added to the listserv</a:t>
            </a:r>
            <a:endParaRPr lang="en-US" dirty="0"/>
          </a:p>
        </p:txBody>
      </p:sp>
    </p:spTree>
    <p:extLst>
      <p:ext uri="{BB962C8B-B14F-4D97-AF65-F5344CB8AC3E}">
        <p14:creationId xmlns:p14="http://schemas.microsoft.com/office/powerpoint/2010/main" val="342501309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me: Cheryl </a:t>
            </a:r>
            <a:r>
              <a:rPr lang="en-US" dirty="0" err="1" smtClean="0"/>
              <a:t>dickter</a:t>
            </a:r>
            <a:endParaRPr lang="en-US" dirty="0"/>
          </a:p>
        </p:txBody>
      </p:sp>
      <p:sp>
        <p:nvSpPr>
          <p:cNvPr id="3" name="Content Placeholder 2"/>
          <p:cNvSpPr>
            <a:spLocks noGrp="1"/>
          </p:cNvSpPr>
          <p:nvPr>
            <p:ph idx="1"/>
          </p:nvPr>
        </p:nvSpPr>
        <p:spPr/>
        <p:txBody>
          <a:bodyPr/>
          <a:lstStyle/>
          <a:p>
            <a:r>
              <a:rPr lang="en-US" dirty="0" smtClean="0"/>
              <a:t>Psychology Department, Neuroscience Program</a:t>
            </a:r>
          </a:p>
          <a:p>
            <a:r>
              <a:rPr lang="en-US" dirty="0" smtClean="0"/>
              <a:t>Research - </a:t>
            </a:r>
            <a:r>
              <a:rPr lang="en-US" dirty="0"/>
              <a:t>I use social cognitive neuroscience methods to study:</a:t>
            </a:r>
          </a:p>
          <a:p>
            <a:pPr lvl="1"/>
            <a:r>
              <a:rPr lang="en-US" dirty="0"/>
              <a:t>how the processing of social categories such as race and gender occurs, and how it is influenced by contextual info like stereotypes</a:t>
            </a:r>
          </a:p>
          <a:p>
            <a:pPr lvl="1"/>
            <a:r>
              <a:rPr lang="en-US" dirty="0"/>
              <a:t>how exposure to smoke and alcohol, either through primary or secondary exposure, affects implicit responses to smoking and alcohol-related stimuli</a:t>
            </a:r>
          </a:p>
          <a:p>
            <a:endParaRPr lang="en-US" dirty="0" smtClean="0"/>
          </a:p>
          <a:p>
            <a:pPr lvl="1">
              <a:buNone/>
            </a:pPr>
            <a:endParaRPr lang="en-US" dirty="0" smtClean="0"/>
          </a:p>
        </p:txBody>
      </p:sp>
    </p:spTree>
    <p:extLst>
      <p:ext uri="{BB962C8B-B14F-4D97-AF65-F5344CB8AC3E}">
        <p14:creationId xmlns:p14="http://schemas.microsoft.com/office/powerpoint/2010/main" val="215904132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W&amp;M Social cognition lab</a:t>
            </a:r>
            <a:endParaRPr lang="en-US" dirty="0"/>
          </a:p>
        </p:txBody>
      </p:sp>
      <p:sp>
        <p:nvSpPr>
          <p:cNvPr id="5" name="Content Placeholder 4"/>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371600"/>
            <a:ext cx="7010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205694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W&amp;m</a:t>
            </a:r>
            <a:r>
              <a:rPr lang="en-US" dirty="0" smtClean="0"/>
              <a:t> addiction lab</a:t>
            </a:r>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295400"/>
            <a:ext cx="7239000" cy="542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661532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Classes I teach</a:t>
            </a:r>
            <a:endParaRPr lang="en-US" dirty="0"/>
          </a:p>
        </p:txBody>
      </p:sp>
      <p:sp>
        <p:nvSpPr>
          <p:cNvPr id="3" name="Content Placeholder 2"/>
          <p:cNvSpPr>
            <a:spLocks noGrp="1"/>
          </p:cNvSpPr>
          <p:nvPr>
            <p:ph idx="1"/>
          </p:nvPr>
        </p:nvSpPr>
        <p:spPr/>
        <p:txBody>
          <a:bodyPr/>
          <a:lstStyle/>
          <a:p>
            <a:r>
              <a:rPr lang="en-US" dirty="0" smtClean="0"/>
              <a:t>Introduction to Social Psychology</a:t>
            </a:r>
          </a:p>
          <a:p>
            <a:r>
              <a:rPr lang="en-US" dirty="0" smtClean="0"/>
              <a:t>Statistics</a:t>
            </a:r>
          </a:p>
          <a:p>
            <a:r>
              <a:rPr lang="en-US" dirty="0" smtClean="0"/>
              <a:t>Advanced Research Methods</a:t>
            </a:r>
          </a:p>
          <a:p>
            <a:r>
              <a:rPr lang="en-US" dirty="0" smtClean="0"/>
              <a:t>Seminar in Stereotyping and Prejudice</a:t>
            </a:r>
          </a:p>
          <a:p>
            <a:r>
              <a:rPr lang="en-US" dirty="0" err="1" smtClean="0"/>
              <a:t>Proseminar</a:t>
            </a:r>
            <a:r>
              <a:rPr lang="en-US" dirty="0" smtClean="0"/>
              <a:t> in Social Psychology (graduate)</a:t>
            </a:r>
            <a:endParaRPr lang="en-US" dirty="0"/>
          </a:p>
        </p:txBody>
      </p:sp>
    </p:spTree>
    <p:extLst>
      <p:ext uri="{BB962C8B-B14F-4D97-AF65-F5344CB8AC3E}">
        <p14:creationId xmlns:p14="http://schemas.microsoft.com/office/powerpoint/2010/main" val="408541034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research?</a:t>
            </a:r>
            <a:endParaRPr lang="en-US" dirty="0"/>
          </a:p>
        </p:txBody>
      </p:sp>
      <p:sp>
        <p:nvSpPr>
          <p:cNvPr id="3" name="Content Placeholder 2"/>
          <p:cNvSpPr>
            <a:spLocks noGrp="1"/>
          </p:cNvSpPr>
          <p:nvPr>
            <p:ph idx="1"/>
          </p:nvPr>
        </p:nvSpPr>
        <p:spPr/>
        <p:txBody>
          <a:bodyPr/>
          <a:lstStyle/>
          <a:p>
            <a:r>
              <a:rPr lang="en-US" dirty="0" smtClean="0"/>
              <a:t>We want to hear from you!</a:t>
            </a:r>
            <a:endParaRPr lang="en-US" dirty="0"/>
          </a:p>
        </p:txBody>
      </p:sp>
    </p:spTree>
    <p:extLst>
      <p:ext uri="{BB962C8B-B14F-4D97-AF65-F5344CB8AC3E}">
        <p14:creationId xmlns:p14="http://schemas.microsoft.com/office/powerpoint/2010/main" val="171572807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Research?</a:t>
            </a:r>
            <a:endParaRPr lang="en-US" dirty="0"/>
          </a:p>
        </p:txBody>
      </p:sp>
      <p:sp>
        <p:nvSpPr>
          <p:cNvPr id="3" name="Content Placeholder 2"/>
          <p:cNvSpPr>
            <a:spLocks noGrp="1"/>
          </p:cNvSpPr>
          <p:nvPr>
            <p:ph idx="1"/>
          </p:nvPr>
        </p:nvSpPr>
        <p:spPr/>
        <p:txBody>
          <a:bodyPr/>
          <a:lstStyle/>
          <a:p>
            <a:r>
              <a:rPr lang="en-US" dirty="0" smtClean="0"/>
              <a:t>What are you most interested in in the world?</a:t>
            </a:r>
          </a:p>
          <a:p>
            <a:r>
              <a:rPr lang="en-US" dirty="0" smtClean="0"/>
              <a:t>What pisses you off; what would you like to change?</a:t>
            </a:r>
          </a:p>
          <a:p>
            <a:r>
              <a:rPr lang="en-US" dirty="0" smtClean="0"/>
              <a:t>What would you like to create?</a:t>
            </a:r>
          </a:p>
          <a:p>
            <a:r>
              <a:rPr lang="en-US" dirty="0" smtClean="0"/>
              <a:t>What would you like to spend your time doing?</a:t>
            </a:r>
          </a:p>
          <a:p>
            <a:r>
              <a:rPr lang="en-US" dirty="0" smtClean="0"/>
              <a:t>What are major trends in academic right now, in industry, in the media?</a:t>
            </a:r>
          </a:p>
        </p:txBody>
      </p:sp>
    </p:spTree>
    <p:extLst>
      <p:ext uri="{BB962C8B-B14F-4D97-AF65-F5344CB8AC3E}">
        <p14:creationId xmlns:p14="http://schemas.microsoft.com/office/powerpoint/2010/main" val="38666982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Research Rules!</a:t>
            </a:r>
            <a:endParaRPr lang="en-US" dirty="0"/>
          </a:p>
        </p:txBody>
      </p:sp>
      <p:sp>
        <p:nvSpPr>
          <p:cNvPr id="3" name="Content Placeholder 2"/>
          <p:cNvSpPr>
            <a:spLocks noGrp="1"/>
          </p:cNvSpPr>
          <p:nvPr>
            <p:ph idx="1"/>
          </p:nvPr>
        </p:nvSpPr>
        <p:spPr/>
        <p:txBody>
          <a:bodyPr>
            <a:normAutofit lnSpcReduction="10000"/>
          </a:bodyPr>
          <a:lstStyle/>
          <a:p>
            <a:r>
              <a:rPr lang="en-US" dirty="0" smtClean="0"/>
              <a:t>For students: </a:t>
            </a:r>
          </a:p>
          <a:p>
            <a:pPr lvl="1"/>
            <a:r>
              <a:rPr lang="en-US" dirty="0" smtClean="0"/>
              <a:t>Get money/academic credit to research issues that you are interested in!</a:t>
            </a:r>
          </a:p>
          <a:p>
            <a:pPr lvl="1"/>
            <a:r>
              <a:rPr lang="en-US" dirty="0" smtClean="0"/>
              <a:t>Find out if research is for you</a:t>
            </a:r>
          </a:p>
          <a:p>
            <a:pPr lvl="1"/>
            <a:r>
              <a:rPr lang="en-US" dirty="0" smtClean="0"/>
              <a:t>Increase your chances of getting into graduate school/getting a great job</a:t>
            </a:r>
          </a:p>
          <a:p>
            <a:r>
              <a:rPr lang="en-US" dirty="0" smtClean="0"/>
              <a:t>For faculty:</a:t>
            </a:r>
          </a:p>
          <a:p>
            <a:pPr lvl="1"/>
            <a:r>
              <a:rPr lang="en-US" dirty="0" smtClean="0"/>
              <a:t>Faculty like working with students!</a:t>
            </a:r>
          </a:p>
          <a:p>
            <a:pPr lvl="1"/>
            <a:r>
              <a:rPr lang="en-US" dirty="0" smtClean="0"/>
              <a:t>We get credit on our merit forms!</a:t>
            </a:r>
          </a:p>
          <a:p>
            <a:endParaRPr lang="en-US" dirty="0" smtClean="0"/>
          </a:p>
          <a:p>
            <a:endParaRPr lang="en-US" dirty="0" smtClean="0"/>
          </a:p>
          <a:p>
            <a:endParaRPr lang="en-US" dirty="0"/>
          </a:p>
        </p:txBody>
      </p:sp>
    </p:spTree>
    <p:extLst>
      <p:ext uri="{BB962C8B-B14F-4D97-AF65-F5344CB8AC3E}">
        <p14:creationId xmlns:p14="http://schemas.microsoft.com/office/powerpoint/2010/main" val="150966828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Independent </a:t>
            </a:r>
            <a:r>
              <a:rPr lang="en-US" dirty="0" smtClean="0"/>
              <a:t>Study</a:t>
            </a:r>
            <a:endParaRPr lang="en-US" dirty="0"/>
          </a:p>
        </p:txBody>
      </p:sp>
      <p:sp>
        <p:nvSpPr>
          <p:cNvPr id="3" name="Content Placeholder 2"/>
          <p:cNvSpPr>
            <a:spLocks noGrp="1"/>
          </p:cNvSpPr>
          <p:nvPr>
            <p:ph idx="1"/>
          </p:nvPr>
        </p:nvSpPr>
        <p:spPr/>
        <p:txBody>
          <a:bodyPr/>
          <a:lstStyle/>
          <a:p>
            <a:r>
              <a:rPr lang="en-US" dirty="0" smtClean="0"/>
              <a:t>Various requirements by department/program</a:t>
            </a:r>
          </a:p>
          <a:p>
            <a:endParaRPr lang="en-US" dirty="0"/>
          </a:p>
          <a:p>
            <a:r>
              <a:rPr lang="en-US" dirty="0" smtClean="0"/>
              <a:t>Check on the ones that you are interested in now to plan for the future!</a:t>
            </a:r>
          </a:p>
          <a:p>
            <a:endParaRPr lang="en-US" dirty="0"/>
          </a:p>
        </p:txBody>
      </p:sp>
    </p:spTree>
    <p:extLst>
      <p:ext uri="{BB962C8B-B14F-4D97-AF65-F5344CB8AC3E}">
        <p14:creationId xmlns:p14="http://schemas.microsoft.com/office/powerpoint/2010/main" val="146264979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Departmental Honors Program</a:t>
            </a:r>
            <a:endParaRPr lang="en-US" dirty="0"/>
          </a:p>
        </p:txBody>
      </p:sp>
      <p:sp>
        <p:nvSpPr>
          <p:cNvPr id="3" name="Content Placeholder 2"/>
          <p:cNvSpPr>
            <a:spLocks noGrp="1"/>
          </p:cNvSpPr>
          <p:nvPr>
            <p:ph idx="1"/>
          </p:nvPr>
        </p:nvSpPr>
        <p:spPr/>
        <p:txBody>
          <a:bodyPr>
            <a:normAutofit/>
          </a:bodyPr>
          <a:lstStyle/>
          <a:p>
            <a:r>
              <a:rPr lang="en-US" dirty="0"/>
              <a:t>The Departmental Honors Program provides qualified students the opportunity to complete a two-semester, six-credit research project under the supervision of a faculty advisor.  </a:t>
            </a:r>
            <a:endParaRPr lang="en-US" dirty="0" smtClean="0"/>
          </a:p>
          <a:p>
            <a:pPr lvl="1"/>
            <a:r>
              <a:rPr lang="en-US" dirty="0" smtClean="0"/>
              <a:t>Entails a </a:t>
            </a:r>
            <a:r>
              <a:rPr lang="en-US" dirty="0"/>
              <a:t>thesis and oral </a:t>
            </a:r>
            <a:r>
              <a:rPr lang="en-US" dirty="0" smtClean="0"/>
              <a:t>defense</a:t>
            </a:r>
          </a:p>
          <a:p>
            <a:pPr lvl="1"/>
            <a:r>
              <a:rPr lang="en-US" dirty="0" smtClean="0"/>
              <a:t>Completing </a:t>
            </a:r>
            <a:r>
              <a:rPr lang="en-US" dirty="0"/>
              <a:t>an Honors project can be one of the most academically rewarding experiences of a student's undergraduate </a:t>
            </a:r>
            <a:r>
              <a:rPr lang="en-US" dirty="0" smtClean="0"/>
              <a:t>career</a:t>
            </a:r>
            <a:endParaRPr lang="en-US" dirty="0"/>
          </a:p>
        </p:txBody>
      </p:sp>
    </p:spTree>
    <p:extLst>
      <p:ext uri="{BB962C8B-B14F-4D97-AF65-F5344CB8AC3E}">
        <p14:creationId xmlns:p14="http://schemas.microsoft.com/office/powerpoint/2010/main" val="289169232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Can Happen Without a Grant or Fellowship</a:t>
            </a:r>
            <a:endParaRPr lang="en-US" dirty="0"/>
          </a:p>
        </p:txBody>
      </p:sp>
      <p:sp>
        <p:nvSpPr>
          <p:cNvPr id="3" name="Content Placeholder 2"/>
          <p:cNvSpPr>
            <a:spLocks noGrp="1"/>
          </p:cNvSpPr>
          <p:nvPr>
            <p:ph idx="1"/>
          </p:nvPr>
        </p:nvSpPr>
        <p:spPr/>
        <p:txBody>
          <a:bodyPr/>
          <a:lstStyle/>
          <a:p>
            <a:r>
              <a:rPr lang="en-US" dirty="0" smtClean="0"/>
              <a:t>Summer housing</a:t>
            </a:r>
          </a:p>
          <a:p>
            <a:r>
              <a:rPr lang="en-US" dirty="0" smtClean="0"/>
              <a:t>Working part time</a:t>
            </a:r>
          </a:p>
          <a:p>
            <a:r>
              <a:rPr lang="en-US" dirty="0" smtClean="0"/>
              <a:t>Classes</a:t>
            </a:r>
          </a:p>
          <a:p>
            <a:r>
              <a:rPr lang="en-US" dirty="0" smtClean="0"/>
              <a:t>Independents studies done in summer count for fall</a:t>
            </a:r>
            <a:endParaRPr lang="en-US" dirty="0"/>
          </a:p>
        </p:txBody>
      </p:sp>
    </p:spTree>
    <p:extLst>
      <p:ext uri="{BB962C8B-B14F-4D97-AF65-F5344CB8AC3E}">
        <p14:creationId xmlns:p14="http://schemas.microsoft.com/office/powerpoint/2010/main" val="87822238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Funding</a:t>
            </a:r>
            <a:endParaRPr lang="en-US" dirty="0"/>
          </a:p>
        </p:txBody>
      </p:sp>
      <p:sp>
        <p:nvSpPr>
          <p:cNvPr id="3" name="Content Placeholder 2"/>
          <p:cNvSpPr>
            <a:spLocks noGrp="1"/>
          </p:cNvSpPr>
          <p:nvPr>
            <p:ph idx="1"/>
          </p:nvPr>
        </p:nvSpPr>
        <p:spPr/>
        <p:txBody>
          <a:bodyPr/>
          <a:lstStyle/>
          <a:p>
            <a:r>
              <a:rPr lang="en-US" dirty="0" smtClean="0">
                <a:hlinkClick r:id="rId2"/>
              </a:rPr>
              <a:t>http://www.wm.edu/as/charlescenter/undergrad_research/index.php</a:t>
            </a:r>
            <a:endParaRPr lang="en-US" dirty="0" smtClean="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WMSURE Grants</a:t>
            </a:r>
            <a:endParaRPr lang="en-US" dirty="0"/>
          </a:p>
        </p:txBody>
      </p:sp>
      <p:sp>
        <p:nvSpPr>
          <p:cNvPr id="3" name="Content Placeholder 2"/>
          <p:cNvSpPr>
            <a:spLocks noGrp="1"/>
          </p:cNvSpPr>
          <p:nvPr>
            <p:ph idx="1"/>
          </p:nvPr>
        </p:nvSpPr>
        <p:spPr/>
        <p:txBody>
          <a:bodyPr>
            <a:normAutofit/>
          </a:bodyPr>
          <a:lstStyle/>
          <a:p>
            <a:r>
              <a:rPr lang="en-US" dirty="0" smtClean="0"/>
              <a:t>Research expenses</a:t>
            </a:r>
          </a:p>
          <a:p>
            <a:r>
              <a:rPr lang="en-US" dirty="0" smtClean="0"/>
              <a:t>Conference travel</a:t>
            </a:r>
          </a:p>
          <a:p>
            <a:r>
              <a:rPr lang="en-US" dirty="0" smtClean="0"/>
              <a:t>Provide a </a:t>
            </a:r>
            <a:r>
              <a:rPr lang="en-US" dirty="0"/>
              <a:t>detailed budget and a justification for expenses should be provided. Funds may be requested in amounts up to $1000</a:t>
            </a:r>
            <a:r>
              <a:rPr lang="en-US" dirty="0" smtClean="0"/>
              <a:t>.</a:t>
            </a:r>
          </a:p>
          <a:p>
            <a:endParaRPr lang="en-US" dirty="0"/>
          </a:p>
          <a:p>
            <a:r>
              <a:rPr lang="en-US" dirty="0" smtClean="0"/>
              <a:t>To apply, email 1000-word description, CV, and application to cldickter@wm.edu</a:t>
            </a:r>
            <a:endParaRPr lang="en-US" dirty="0"/>
          </a:p>
        </p:txBody>
      </p:sp>
    </p:spTree>
    <p:extLst>
      <p:ext uri="{BB962C8B-B14F-4D97-AF65-F5344CB8AC3E}">
        <p14:creationId xmlns:p14="http://schemas.microsoft.com/office/powerpoint/2010/main" val="2586798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WMSURE Grants &amp; Interns</a:t>
            </a:r>
            <a:endParaRPr lang="en-US" sz="3600" dirty="0"/>
          </a:p>
        </p:txBody>
      </p:sp>
      <p:sp>
        <p:nvSpPr>
          <p:cNvPr id="3" name="Content Placeholder 2"/>
          <p:cNvSpPr>
            <a:spLocks noGrp="1"/>
          </p:cNvSpPr>
          <p:nvPr>
            <p:ph idx="1"/>
          </p:nvPr>
        </p:nvSpPr>
        <p:spPr>
          <a:xfrm>
            <a:off x="304799" y="1295400"/>
            <a:ext cx="8512629" cy="5308600"/>
          </a:xfrm>
        </p:spPr>
        <p:txBody>
          <a:bodyPr>
            <a:normAutofit fontScale="92500" lnSpcReduction="20000"/>
          </a:bodyPr>
          <a:lstStyle/>
          <a:p>
            <a:r>
              <a:rPr lang="en-US" dirty="0" smtClean="0"/>
              <a:t>Applicants </a:t>
            </a:r>
            <a:r>
              <a:rPr lang="en-US" dirty="0"/>
              <a:t>must have attended a minimum of three WM SURE events in the semester of the application, or the previous semester.</a:t>
            </a:r>
          </a:p>
          <a:p>
            <a:pPr marL="0" indent="0">
              <a:buNone/>
            </a:pPr>
            <a:endParaRPr lang="en-US" dirty="0"/>
          </a:p>
          <a:p>
            <a:r>
              <a:rPr lang="en-US" dirty="0" smtClean="0"/>
              <a:t>The </a:t>
            </a:r>
            <a:r>
              <a:rPr lang="en-US" dirty="0"/>
              <a:t>applicant must have a letter of support written by a faculty mentor at W&amp;M.</a:t>
            </a:r>
          </a:p>
          <a:p>
            <a:pPr marL="0" indent="0">
              <a:buNone/>
            </a:pPr>
            <a:r>
              <a:rPr lang="en-US" dirty="0"/>
              <a:t> </a:t>
            </a:r>
          </a:p>
          <a:p>
            <a:r>
              <a:rPr lang="en-US" dirty="0" smtClean="0"/>
              <a:t>The </a:t>
            </a:r>
            <a:r>
              <a:rPr lang="en-US" dirty="0"/>
              <a:t>applicant must demonstrate that he or she has also applied to and/or received funding from another internal granting agency to support this project (e.g., Charles Center, OCES, </a:t>
            </a:r>
            <a:r>
              <a:rPr lang="en-US" dirty="0" err="1"/>
              <a:t>Reves</a:t>
            </a:r>
            <a:r>
              <a:rPr lang="en-US" dirty="0"/>
              <a:t> Center, Sharpe, Student Assembly Conference Funds,). </a:t>
            </a:r>
          </a:p>
          <a:p>
            <a:endParaRPr lang="en-US" dirty="0"/>
          </a:p>
          <a:p>
            <a:endParaRPr lang="en-US" dirty="0"/>
          </a:p>
        </p:txBody>
      </p:sp>
    </p:spTree>
    <p:extLst>
      <p:ext uri="{BB962C8B-B14F-4D97-AF65-F5344CB8AC3E}">
        <p14:creationId xmlns:p14="http://schemas.microsoft.com/office/powerpoint/2010/main" val="284923984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Integration With Other Scholars Programs On Campus</a:t>
            </a:r>
            <a:endParaRPr lang="en-US" dirty="0"/>
          </a:p>
        </p:txBody>
      </p:sp>
      <p:sp>
        <p:nvSpPr>
          <p:cNvPr id="3" name="Content Placeholder 2"/>
          <p:cNvSpPr>
            <a:spLocks noGrp="1"/>
          </p:cNvSpPr>
          <p:nvPr>
            <p:ph idx="1"/>
          </p:nvPr>
        </p:nvSpPr>
        <p:spPr/>
        <p:txBody>
          <a:bodyPr/>
          <a:lstStyle/>
          <a:p>
            <a:r>
              <a:rPr lang="en-US" dirty="0" err="1" smtClean="0"/>
              <a:t>Murrray</a:t>
            </a:r>
            <a:r>
              <a:rPr lang="en-US" dirty="0" smtClean="0"/>
              <a:t>, Monroe, &amp; Sharpe</a:t>
            </a:r>
          </a:p>
          <a:p>
            <a:endParaRPr lang="en-US" dirty="0" smtClean="0"/>
          </a:p>
          <a:p>
            <a:r>
              <a:rPr lang="en-US" dirty="0" smtClean="0"/>
              <a:t>Like Monroe &amp; Sharpe we’re hoping long term for different points of entry</a:t>
            </a:r>
          </a:p>
          <a:p>
            <a:endParaRPr lang="en-US" dirty="0" smtClean="0"/>
          </a:p>
          <a:p>
            <a:r>
              <a:rPr lang="en-US" dirty="0" smtClean="0"/>
              <a:t>Many events will be “sponsored by WMSURE” instead of just only “for WMSURE”</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WM SURE Student Workshops/Events</a:t>
            </a:r>
            <a:endParaRPr lang="en-US" dirty="0"/>
          </a:p>
        </p:txBody>
      </p:sp>
      <p:sp>
        <p:nvSpPr>
          <p:cNvPr id="3" name="Content Placeholder 2"/>
          <p:cNvSpPr>
            <a:spLocks noGrp="1"/>
          </p:cNvSpPr>
          <p:nvPr>
            <p:ph idx="1"/>
          </p:nvPr>
        </p:nvSpPr>
        <p:spPr>
          <a:xfrm>
            <a:off x="457200" y="1600200"/>
            <a:ext cx="8229600" cy="5006662"/>
          </a:xfrm>
        </p:spPr>
        <p:txBody>
          <a:bodyPr>
            <a:normAutofit/>
          </a:bodyPr>
          <a:lstStyle/>
          <a:p>
            <a:r>
              <a:rPr lang="en-US" dirty="0">
                <a:hlinkClick r:id="rId3"/>
              </a:rPr>
              <a:t>https://events.wm.edu/calendar/upcoming/</a:t>
            </a:r>
            <a:r>
              <a:rPr lang="en-US" dirty="0" smtClean="0">
                <a:hlinkClick r:id="rId3"/>
              </a:rPr>
              <a:t>wmsure</a:t>
            </a: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SUGGESTIONS?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PleASE</a:t>
            </a:r>
            <a:r>
              <a:rPr lang="en-US" dirty="0" smtClean="0"/>
              <a:t> SIGN IN</a:t>
            </a:r>
            <a:endParaRPr lang="en-US" dirty="0"/>
          </a:p>
        </p:txBody>
      </p:sp>
      <p:sp>
        <p:nvSpPr>
          <p:cNvPr id="3" name="Content Placeholder 2"/>
          <p:cNvSpPr>
            <a:spLocks noGrp="1"/>
          </p:cNvSpPr>
          <p:nvPr>
            <p:ph idx="1"/>
          </p:nvPr>
        </p:nvSpPr>
        <p:spPr/>
        <p:txBody>
          <a:bodyPr/>
          <a:lstStyle/>
          <a:p>
            <a:r>
              <a:rPr lang="en-US" dirty="0" smtClean="0"/>
              <a:t>We’ll make sure you’re added to the listserv</a:t>
            </a:r>
            <a:endParaRPr lang="en-US" dirty="0"/>
          </a:p>
        </p:txBody>
      </p:sp>
    </p:spTree>
    <p:extLst>
      <p:ext uri="{BB962C8B-B14F-4D97-AF65-F5344CB8AC3E}">
        <p14:creationId xmlns:p14="http://schemas.microsoft.com/office/powerpoint/2010/main" val="34250130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Any questions, about ANYTHING!!</a:t>
            </a:r>
          </a:p>
          <a:p>
            <a:endParaRPr lang="en-US" dirty="0" smtClean="0"/>
          </a:p>
          <a:p>
            <a:r>
              <a:rPr lang="en-US" dirty="0" smtClean="0"/>
              <a:t>Prof. Anne Charity Hudley </a:t>
            </a:r>
            <a:r>
              <a:rPr lang="en-US" dirty="0" smtClean="0">
                <a:hlinkClick r:id="rId2"/>
              </a:rPr>
              <a:t>acharityhudley@wm.edu</a:t>
            </a:r>
            <a:endParaRPr lang="en-US" dirty="0" smtClean="0"/>
          </a:p>
          <a:p>
            <a:endParaRPr lang="en-US" dirty="0" smtClean="0"/>
          </a:p>
          <a:p>
            <a:pPr>
              <a:buFont typeface="Wingdings" charset="2"/>
              <a:buChar char="u"/>
            </a:pPr>
            <a:r>
              <a:rPr lang="en-US" dirty="0" smtClean="0"/>
              <a:t>Prof. Cheryl Dickter </a:t>
            </a:r>
            <a:r>
              <a:rPr lang="en-US" u="sng" dirty="0" smtClean="0">
                <a:solidFill>
                  <a:schemeClr val="accent1"/>
                </a:solidFill>
              </a:rPr>
              <a:t>cldickter@wm.edu</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rek">
  <a:themeElements>
    <a:clrScheme name="Custom 1">
      <a:dk1>
        <a:srgbClr val="0C0C0C"/>
      </a:dk1>
      <a:lt1>
        <a:sysClr val="window" lastClr="FFFFFF"/>
      </a:lt1>
      <a:dk2>
        <a:srgbClr val="000000"/>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Trek</Template>
  <TotalTime>1357</TotalTime>
  <Words>2065</Words>
  <Application>Microsoft Macintosh PowerPoint</Application>
  <PresentationFormat>On-screen Show (4:3)</PresentationFormat>
  <Paragraphs>233</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Trek</vt:lpstr>
      <vt:lpstr>WMSURE  William and Mary Scholar Undergraduate Research Experience  </vt:lpstr>
      <vt:lpstr>PleASE SIGN IN</vt:lpstr>
      <vt:lpstr>What are We Doing?</vt:lpstr>
      <vt:lpstr>Who We Are</vt:lpstr>
      <vt:lpstr>Faculty Mentors</vt:lpstr>
      <vt:lpstr>WMSURE Faculty Fellows</vt:lpstr>
      <vt:lpstr>WMSURE Graduate FEllows</vt:lpstr>
      <vt:lpstr>WMSURE PSA</vt:lpstr>
      <vt:lpstr>PSA Office HOURS</vt:lpstr>
      <vt:lpstr>WMSURE ACHIEVEMENTS-Honors</vt:lpstr>
      <vt:lpstr>WMSURE achievements</vt:lpstr>
      <vt:lpstr>WMSURE achievements</vt:lpstr>
      <vt:lpstr>Highlights for the YEar</vt:lpstr>
      <vt:lpstr>Exciting upcoming wmsure events</vt:lpstr>
      <vt:lpstr>More events!</vt:lpstr>
      <vt:lpstr>More events!</vt:lpstr>
      <vt:lpstr>UPCOMING OPPORTUNITIES</vt:lpstr>
      <vt:lpstr>Securing an Advisor/Mentor</vt:lpstr>
      <vt:lpstr>That first meeting</vt:lpstr>
      <vt:lpstr>About me</vt:lpstr>
      <vt:lpstr>Courses I TEach</vt:lpstr>
      <vt:lpstr>My Research Projects</vt:lpstr>
      <vt:lpstr>WE DO ENGLISH</vt:lpstr>
      <vt:lpstr>Language in STEM CLASSROOMS</vt:lpstr>
      <vt:lpstr>Language in STEM CLASSROOMS</vt:lpstr>
      <vt:lpstr>WMSURE/Career and College</vt:lpstr>
      <vt:lpstr>STAND UP AND BE COUNTED!</vt:lpstr>
      <vt:lpstr>PleASE SIGN IN</vt:lpstr>
      <vt:lpstr>About me: Cheryl dickter</vt:lpstr>
      <vt:lpstr>W&amp;M Social cognition lab</vt:lpstr>
      <vt:lpstr>W&amp;m addiction lab</vt:lpstr>
      <vt:lpstr>Classes I teach</vt:lpstr>
      <vt:lpstr>What is research?</vt:lpstr>
      <vt:lpstr>What is Research?</vt:lpstr>
      <vt:lpstr>Why Research Rules!</vt:lpstr>
      <vt:lpstr>Independent Study</vt:lpstr>
      <vt:lpstr>Departmental Honors Program</vt:lpstr>
      <vt:lpstr>Research Can Happen Without a Grant or Fellowship</vt:lpstr>
      <vt:lpstr>Internal Funding</vt:lpstr>
      <vt:lpstr>WMSURE Grants</vt:lpstr>
      <vt:lpstr>WMSURE Grants &amp; Interns</vt:lpstr>
      <vt:lpstr>Integration With Other Scholars Programs On Campus</vt:lpstr>
      <vt:lpstr>WM SURE Student Workshops/Events</vt:lpstr>
      <vt:lpstr>Your SUGGESTIONS?</vt:lpstr>
      <vt:lpstr>PleASE SIGN IN</vt:lpstr>
      <vt:lpstr>Questions?</vt:lpstr>
    </vt:vector>
  </TitlesOfParts>
  <Company>The College of William &amp; Mary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Anne Charity Hudley</dc:creator>
  <cp:lastModifiedBy>Anne Charity Hudley</cp:lastModifiedBy>
  <cp:revision>83</cp:revision>
  <dcterms:created xsi:type="dcterms:W3CDTF">2011-04-15T19:08:02Z</dcterms:created>
  <dcterms:modified xsi:type="dcterms:W3CDTF">2012-09-06T20:41:31Z</dcterms:modified>
</cp:coreProperties>
</file>