
<file path=[Content_Types].xml><?xml version="1.0" encoding="utf-8"?>
<Types xmlns="http://schemas.openxmlformats.org/package/2006/content-types">
  <Default Extension="xml" ContentType="application/xml"/>
  <Default Extension="rels" ContentType="application/vnd.openxmlformats-package.relationships+xml"/>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38"/>
  </p:notesMasterIdLst>
  <p:sldIdLst>
    <p:sldId id="256" r:id="rId2"/>
    <p:sldId id="294" r:id="rId3"/>
    <p:sldId id="278" r:id="rId4"/>
    <p:sldId id="257" r:id="rId5"/>
    <p:sldId id="280" r:id="rId6"/>
    <p:sldId id="259" r:id="rId7"/>
    <p:sldId id="258" r:id="rId8"/>
    <p:sldId id="297" r:id="rId9"/>
    <p:sldId id="281" r:id="rId10"/>
    <p:sldId id="295" r:id="rId11"/>
    <p:sldId id="296" r:id="rId12"/>
    <p:sldId id="293" r:id="rId13"/>
    <p:sldId id="287" r:id="rId14"/>
    <p:sldId id="277" r:id="rId15"/>
    <p:sldId id="284" r:id="rId16"/>
    <p:sldId id="261" r:id="rId17"/>
    <p:sldId id="262" r:id="rId18"/>
    <p:sldId id="263" r:id="rId19"/>
    <p:sldId id="288" r:id="rId20"/>
    <p:sldId id="289" r:id="rId21"/>
    <p:sldId id="264" r:id="rId22"/>
    <p:sldId id="265" r:id="rId23"/>
    <p:sldId id="266" r:id="rId24"/>
    <p:sldId id="283" r:id="rId25"/>
    <p:sldId id="292" r:id="rId26"/>
    <p:sldId id="291" r:id="rId27"/>
    <p:sldId id="285" r:id="rId28"/>
    <p:sldId id="268" r:id="rId29"/>
    <p:sldId id="269" r:id="rId30"/>
    <p:sldId id="270" r:id="rId31"/>
    <p:sldId id="271" r:id="rId32"/>
    <p:sldId id="272" r:id="rId33"/>
    <p:sldId id="274" r:id="rId34"/>
    <p:sldId id="273" r:id="rId35"/>
    <p:sldId id="279" r:id="rId36"/>
    <p:sldId id="27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70" d="100"/>
          <a:sy n="170" d="100"/>
        </p:scale>
        <p:origin x="-2424" y="-9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59251B-D586-5E41-8DE3-93C68956C492}" type="datetimeFigureOut">
              <a:rPr lang="en-US" smtClean="0"/>
              <a:t>2/7/13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3DEEC3-9C24-074E-841F-6FE5A1C3F64F}" type="slidenum">
              <a:rPr lang="en-US" smtClean="0"/>
              <a:t>‹#›</a:t>
            </a:fld>
            <a:endParaRPr lang="en-US"/>
          </a:p>
        </p:txBody>
      </p:sp>
    </p:spTree>
    <p:extLst>
      <p:ext uri="{BB962C8B-B14F-4D97-AF65-F5344CB8AC3E}">
        <p14:creationId xmlns:p14="http://schemas.microsoft.com/office/powerpoint/2010/main" val="38914466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Description of Duties:</a:t>
            </a:r>
            <a:r>
              <a:rPr lang="en-US" sz="1200" b="0" kern="1200" dirty="0" smtClean="0">
                <a:solidFill>
                  <a:schemeClr val="tx1"/>
                </a:solidFill>
                <a:latin typeface="+mn-lt"/>
                <a:ea typeface="+mn-ea"/>
                <a:cs typeface="+mn-cs"/>
              </a:rPr>
              <a:t> We are primarily interested in graduate students who are familiar with and interested in languages considered “critical” by the U.S. government – Arabic, Chinese, Dari, Hindi, Persian, Portuguese, Russian, Swahili, Turkish, and Urdu. Interns can choose to focus on two or more of the following tasks: documenting heritage language programs, writing Heritage Voices on these languages and on programs where they are taught, writing Heritage Briefs on topics related to these languages, organizing training programs for heritage language teachers, applying for research funding, presenting at conferences, and making connections with the community of speakers of these languages.</a:t>
            </a:r>
            <a:endParaRPr lang="en-US" dirty="0"/>
          </a:p>
        </p:txBody>
      </p:sp>
      <p:sp>
        <p:nvSpPr>
          <p:cNvPr id="4" name="Slide Number Placeholder 3"/>
          <p:cNvSpPr>
            <a:spLocks noGrp="1"/>
          </p:cNvSpPr>
          <p:nvPr>
            <p:ph type="sldNum" sz="quarter" idx="10"/>
          </p:nvPr>
        </p:nvSpPr>
        <p:spPr/>
        <p:txBody>
          <a:bodyPr/>
          <a:lstStyle/>
          <a:p>
            <a:fld id="{933DEEC3-9C24-074E-841F-6FE5A1C3F64F}" type="slidenum">
              <a:rPr lang="en-US" smtClean="0"/>
              <a:t>26</a:t>
            </a:fld>
            <a:endParaRPr lang="en-US"/>
          </a:p>
        </p:txBody>
      </p:sp>
    </p:spTree>
    <p:extLst>
      <p:ext uri="{BB962C8B-B14F-4D97-AF65-F5344CB8AC3E}">
        <p14:creationId xmlns:p14="http://schemas.microsoft.com/office/powerpoint/2010/main" val="1698273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BE581E-53D6-43CC-86B3-676B0130E444}" type="datetimeFigureOut">
              <a:rPr lang="en-US" smtClean="0"/>
              <a:pPr/>
              <a:t>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1815719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BE581E-53D6-43CC-86B3-676B0130E444}" type="datetimeFigureOut">
              <a:rPr lang="en-US" smtClean="0"/>
              <a:pPr/>
              <a:t>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1343102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BE581E-53D6-43CC-86B3-676B0130E444}" type="datetimeFigureOut">
              <a:rPr lang="en-US" smtClean="0"/>
              <a:pPr/>
              <a:t>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3314087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BBE581E-53D6-43CC-86B3-676B0130E444}" type="datetimeFigureOut">
              <a:rPr lang="en-US" smtClean="0"/>
              <a:pPr/>
              <a:t>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742279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BE581E-53D6-43CC-86B3-676B0130E444}" type="datetimeFigureOut">
              <a:rPr lang="en-US" smtClean="0"/>
              <a:pPr/>
              <a:t>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3692369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BE581E-53D6-43CC-86B3-676B0130E444}" type="datetimeFigureOut">
              <a:rPr lang="en-US" smtClean="0"/>
              <a:pPr/>
              <a:t>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330231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BE581E-53D6-43CC-86B3-676B0130E444}" type="datetimeFigureOut">
              <a:rPr lang="en-US" smtClean="0"/>
              <a:pPr/>
              <a:t>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2154629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BE581E-53D6-43CC-86B3-676B0130E444}" type="datetimeFigureOut">
              <a:rPr lang="en-US" smtClean="0"/>
              <a:pPr/>
              <a:t>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3538312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BE581E-53D6-43CC-86B3-676B0130E444}" type="datetimeFigureOut">
              <a:rPr lang="en-US" smtClean="0"/>
              <a:pPr/>
              <a:t>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3242487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BE581E-53D6-43CC-86B3-676B0130E444}" type="datetimeFigureOut">
              <a:rPr lang="en-US" smtClean="0"/>
              <a:pPr/>
              <a:t>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4020129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BE581E-53D6-43CC-86B3-676B0130E444}" type="datetimeFigureOut">
              <a:rPr lang="en-US" smtClean="0"/>
              <a:pPr/>
              <a:t>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8AF703-6253-4D57-9CE1-552DB03AC8F9}" type="slidenum">
              <a:rPr lang="en-US" smtClean="0"/>
              <a:pPr/>
              <a:t>‹#›</a:t>
            </a:fld>
            <a:endParaRPr lang="en-US"/>
          </a:p>
        </p:txBody>
      </p:sp>
    </p:spTree>
    <p:extLst>
      <p:ext uri="{BB962C8B-B14F-4D97-AF65-F5344CB8AC3E}">
        <p14:creationId xmlns:p14="http://schemas.microsoft.com/office/powerpoint/2010/main" val="364731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BE581E-53D6-43CC-86B3-676B0130E444}" type="datetimeFigureOut">
              <a:rPr lang="en-US" smtClean="0"/>
              <a:pPr/>
              <a:t>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8AF703-6253-4D57-9CE1-552DB03AC8F9}" type="slidenum">
              <a:rPr lang="en-US" smtClean="0"/>
              <a:pPr/>
              <a:t>‹#›</a:t>
            </a:fld>
            <a:endParaRPr lang="en-US"/>
          </a:p>
        </p:txBody>
      </p:sp>
    </p:spTree>
    <p:extLst>
      <p:ext uri="{BB962C8B-B14F-4D97-AF65-F5344CB8AC3E}">
        <p14:creationId xmlns:p14="http://schemas.microsoft.com/office/powerpoint/2010/main" val="570513690"/>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urveymonkey.com/s/CQHRCZH"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lmgrim@wm.edu" TargetMode="External"/><Relationship Id="rId3" Type="http://schemas.openxmlformats.org/officeDocument/2006/relationships/hyperlink" Target="http://www.wm.edu/as/charlescenter/index.php"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m.edu/sites/scholarships/scholarshipsfellowshipsawards/summer/index.php" TargetMode="External"/><Relationship Id="rId3" Type="http://schemas.openxmlformats.org/officeDocument/2006/relationships/hyperlink" Target="http://www.wm.edu/sites/scholarships/peerscholarshipadvisors/index.php"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m.edu/as/charlescenter/honors/currentstudents/colloquium/schedule/index.php"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wm.edu/as/murrayscholars/projects/index.php" TargetMode="External"/><Relationship Id="rId4" Type="http://schemas.openxmlformats.org/officeDocument/2006/relationships/hyperlink" Target="http://www.wm.edu/as/charlescenter/scholars/sharpe/resources/grants/index.php" TargetMode="External"/><Relationship Id="rId1" Type="http://schemas.openxmlformats.org/officeDocument/2006/relationships/slideLayout" Target="../slideLayouts/slideLayout2.xml"/><Relationship Id="rId2" Type="http://schemas.openxmlformats.org/officeDocument/2006/relationships/hyperlink" Target="http://www.wm.edu/as/charlescenter/scholars/monroe/summerresearch/index.php"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m.edu/offices/oces/awardsandrecog/grants/CEGs/index.php" TargetMode="External"/><Relationship Id="rId3" Type="http://schemas.openxmlformats.org/officeDocument/2006/relationships/hyperlink" Target="http://www.wm.edu/offices/oces/awardsandrecog/grants/reorientationgrants/index.php"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wm.edu/offices/studentactivities/funding/conferences/eligibility/index.php" TargetMode="External"/><Relationship Id="rId4" Type="http://schemas.openxmlformats.org/officeDocument/2006/relationships/hyperlink" Target="http://www.wm.edu/offices/studentactivities/funding/conferences/approvedexpenses/index.php" TargetMode="External"/><Relationship Id="rId5" Type="http://schemas.openxmlformats.org/officeDocument/2006/relationships/hyperlink" Target="http://www.wm.edu/offices/studentactivities/funding/conferences/apply/index.php" TargetMode="External"/><Relationship Id="rId1" Type="http://schemas.openxmlformats.org/officeDocument/2006/relationships/slideLayout" Target="../slideLayouts/slideLayout2.xml"/><Relationship Id="rId2" Type="http://schemas.openxmlformats.org/officeDocument/2006/relationships/hyperlink" Target="http://www.wm.edu/offices/studentactivities/funding/conferences/guidelines/index.php"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m.edu/as/charlescenter/scholars/wmsure/resources_students/index.php"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education.wm.edu/admissions/undergraduate/index.php" TargetMode="External"/><Relationship Id="rId4" Type="http://schemas.openxmlformats.org/officeDocument/2006/relationships/hyperlink" Target="http://www.wm.edu/as/sciencemathed/noyce/index.php" TargetMode="External"/><Relationship Id="rId1" Type="http://schemas.openxmlformats.org/officeDocument/2006/relationships/slideLayout" Target="../slideLayouts/slideLayout2.xml"/><Relationship Id="rId2" Type="http://schemas.openxmlformats.org/officeDocument/2006/relationships/hyperlink" Target="http://www.wm.edu/as/sciencemathed/tct/available_internships/index.php"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raining.nih.gov/programs/sip"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diversity.berkeley.edu/graduate/gdp/srop"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rackham.umich.edu/student_life/diversity/community/srop/"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ppiaprogram.org/about/"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sf.gov/crssprgm/reu/index.jsp"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unc.edu/depts/murap/student-apply.html"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pathwaystoscience.org/undergrads.asp" TargetMode="External"/><Relationship Id="rId4" Type="http://schemas.openxmlformats.org/officeDocument/2006/relationships/hyperlink" Target="http://www.pathwaystoscience.org/oceanscience.asp" TargetMode="External"/><Relationship Id="rId5" Type="http://schemas.openxmlformats.org/officeDocument/2006/relationships/hyperlink" Target="http://www.pathwaystoscience.org/engineering.asp" TargetMode="External"/><Relationship Id="rId1" Type="http://schemas.openxmlformats.org/officeDocument/2006/relationships/slideLayout" Target="../slideLayouts/slideLayout2.xml"/><Relationship Id="rId2" Type="http://schemas.openxmlformats.org/officeDocument/2006/relationships/hyperlink" Target="http://intern.nasa.gov/"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heatoncollege.edu/silc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mailto:jobs@cal.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m.edu/as/charlescenter/scholars/wmsure/facultymentors/index.php"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mpeople.wm.edu/asset/index/cldickter/researchassistantapplication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digitalarchive.wm.edu/community-list"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Summer Grants, Fellowships, &amp; Programs</a:t>
            </a:r>
            <a:endParaRPr lang="en-US" dirty="0"/>
          </a:p>
        </p:txBody>
      </p:sp>
      <p:sp>
        <p:nvSpPr>
          <p:cNvPr id="3" name="Subtitle 2"/>
          <p:cNvSpPr>
            <a:spLocks noGrp="1"/>
          </p:cNvSpPr>
          <p:nvPr>
            <p:ph type="subTitle" idx="1"/>
          </p:nvPr>
        </p:nvSpPr>
        <p:spPr>
          <a:xfrm>
            <a:off x="1219200" y="3736622"/>
            <a:ext cx="6858000" cy="1524000"/>
          </a:xfrm>
        </p:spPr>
        <p:txBody>
          <a:bodyPr>
            <a:normAutofit fontScale="77500" lnSpcReduction="20000"/>
          </a:bodyPr>
          <a:lstStyle/>
          <a:p>
            <a:r>
              <a:rPr lang="en-US" dirty="0" smtClean="0"/>
              <a:t>Professors Anne H. Charity-Hudley &amp; Cheryl Dickter</a:t>
            </a:r>
          </a:p>
          <a:p>
            <a:r>
              <a:rPr lang="en-US" dirty="0" smtClean="0"/>
              <a:t>The College of William &amp; Mary</a:t>
            </a:r>
          </a:p>
          <a:p>
            <a:r>
              <a:rPr lang="en-US" dirty="0" smtClean="0"/>
              <a:t>February </a:t>
            </a:r>
            <a:r>
              <a:rPr lang="en-US" dirty="0" smtClean="0"/>
              <a:t>7, 2013</a:t>
            </a:r>
            <a:endParaRPr lang="en-US" dirty="0"/>
          </a:p>
        </p:txBody>
      </p:sp>
    </p:spTree>
    <p:extLst>
      <p:ext uri="{BB962C8B-B14F-4D97-AF65-F5344CB8AC3E}">
        <p14:creationId xmlns:p14="http://schemas.microsoft.com/office/powerpoint/2010/main" val="145773910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33400"/>
            <a:ext cx="7315200" cy="1202485"/>
          </a:xfrm>
        </p:spPr>
        <p:txBody>
          <a:bodyPr>
            <a:normAutofit fontScale="90000"/>
          </a:bodyPr>
          <a:lstStyle/>
          <a:p>
            <a:r>
              <a:rPr lang="en-US" b="1" dirty="0"/>
              <a:t>The Stigma of Giftedness and Anti-intellectualism</a:t>
            </a:r>
            <a:r>
              <a:rPr lang="en-US" dirty="0"/>
              <a:t/>
            </a:r>
            <a:br>
              <a:rPr lang="en-US" dirty="0"/>
            </a:br>
            <a:r>
              <a:rPr lang="en-US" dirty="0" smtClean="0"/>
              <a:t> </a:t>
            </a:r>
            <a:endParaRPr lang="en-US" dirty="0"/>
          </a:p>
        </p:txBody>
      </p:sp>
      <p:sp>
        <p:nvSpPr>
          <p:cNvPr id="3" name="Content Placeholder 2"/>
          <p:cNvSpPr>
            <a:spLocks noGrp="1"/>
          </p:cNvSpPr>
          <p:nvPr>
            <p:ph idx="1"/>
          </p:nvPr>
        </p:nvSpPr>
        <p:spPr>
          <a:xfrm>
            <a:off x="457200" y="2209800"/>
            <a:ext cx="8229600" cy="4343400"/>
          </a:xfrm>
        </p:spPr>
        <p:txBody>
          <a:bodyPr>
            <a:normAutofit fontScale="47500" lnSpcReduction="20000"/>
          </a:bodyPr>
          <a:lstStyle/>
          <a:p>
            <a:pPr marL="0" indent="0">
              <a:buNone/>
            </a:pPr>
            <a:r>
              <a:rPr lang="en-US" b="1" dirty="0"/>
              <a:t>Tuesday, February 14</a:t>
            </a:r>
            <a:endParaRPr lang="en-US" dirty="0"/>
          </a:p>
          <a:p>
            <a:pPr marL="0" indent="0">
              <a:buNone/>
            </a:pPr>
            <a:r>
              <a:rPr lang="en-US" b="1" dirty="0" err="1"/>
              <a:t>Swem</a:t>
            </a:r>
            <a:r>
              <a:rPr lang="en-US" b="1" dirty="0"/>
              <a:t> Writing Center</a:t>
            </a:r>
            <a:endParaRPr lang="en-US" dirty="0"/>
          </a:p>
          <a:p>
            <a:pPr marL="0" indent="0">
              <a:buNone/>
            </a:pPr>
            <a:r>
              <a:rPr lang="en-US" b="1" dirty="0"/>
              <a:t>5:00 p.m. - 7:00 p.m.</a:t>
            </a:r>
            <a:endParaRPr lang="en-US" dirty="0"/>
          </a:p>
          <a:p>
            <a:pPr marL="0" indent="0">
              <a:buNone/>
            </a:pPr>
            <a:r>
              <a:rPr lang="en-US" dirty="0"/>
              <a:t>This workshop will focus on how the stigma of being gifted and pursuing intellectual goals can exist in certain cultures and will provide strategies for dealing with overcoming this problem.</a:t>
            </a:r>
          </a:p>
          <a:p>
            <a:pPr marL="0" indent="0">
              <a:buNone/>
            </a:pPr>
            <a:r>
              <a:rPr lang="en-US" dirty="0"/>
              <a:t>Dr. Tracy Cross holds an endowed chair, Jody and Layton Smith Professor of Psychology and Gifted Education, and is the Executive Director of the Center for Gifted Education at The College of William and Mary. He has published well over 150 articles, book chapters, and columns, made over 200 presentations at conferences, and has published four books. He has edited five journals in the field of gifted studies (Gifted Child Quarterly, </a:t>
            </a:r>
            <a:r>
              <a:rPr lang="en-US" dirty="0" err="1"/>
              <a:t>Roeper</a:t>
            </a:r>
            <a:r>
              <a:rPr lang="en-US" dirty="0"/>
              <a:t> </a:t>
            </a:r>
            <a:r>
              <a:rPr lang="en-US" dirty="0" err="1"/>
              <a:t>Revie</a:t>
            </a:r>
            <a:r>
              <a:rPr lang="en-US" dirty="0"/>
              <a:t> w, Journal of Secondary Gifted Education, NAGC Research Briefs) and is the current editor of the Journal for the Education of the Gifted. He is currently the President of the National Association for Gifted Children.</a:t>
            </a:r>
          </a:p>
          <a:p>
            <a:pPr marL="0" indent="0">
              <a:buNone/>
            </a:pPr>
            <a:r>
              <a:rPr lang="en-US" dirty="0"/>
              <a:t>Dr. Jennifer </a:t>
            </a:r>
            <a:r>
              <a:rPr lang="en-US" dirty="0" err="1"/>
              <a:t>Riedl</a:t>
            </a:r>
            <a:r>
              <a:rPr lang="en-US" dirty="0"/>
              <a:t> Cross is the  Director of Research at The Center for Gifted Education at The College of William and Marry.  Her area of specialization is cognitive and social processes, with an emphasis in gifted studies. Her research focuses on the social environment of schools and the development of attitudes, particularly those regarding social structures. Over the past two decades, she has been assistant or managing editor for major research journals in the field of gifted education, including Gifted Child Quarterly, </a:t>
            </a:r>
            <a:r>
              <a:rPr lang="en-US" dirty="0" err="1"/>
              <a:t>Roeper</a:t>
            </a:r>
            <a:r>
              <a:rPr lang="en-US" dirty="0"/>
              <a:t> Review, and presently is managing editor for the Journal for the Education of the Gifted.  Dinner will be provided. Please RSVP at </a:t>
            </a:r>
            <a:r>
              <a:rPr lang="en-US" u="sng" dirty="0">
                <a:hlinkClick r:id="rId2"/>
              </a:rPr>
              <a:t>http://www.surveymonkey.com/s/CQHRCZH</a:t>
            </a:r>
          </a:p>
          <a:p>
            <a:r>
              <a:rPr lang="en-US" b="1" dirty="0"/>
              <a:t> </a:t>
            </a:r>
            <a:r>
              <a:rPr lang="en-US" dirty="0"/>
              <a:t> </a:t>
            </a:r>
          </a:p>
          <a:p>
            <a:endParaRPr lang="en-US" dirty="0"/>
          </a:p>
        </p:txBody>
      </p:sp>
    </p:spTree>
    <p:extLst>
      <p:ext uri="{BB962C8B-B14F-4D97-AF65-F5344CB8AC3E}">
        <p14:creationId xmlns:p14="http://schemas.microsoft.com/office/powerpoint/2010/main" val="24617151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Research Rules!</a:t>
            </a:r>
            <a:endParaRPr lang="en-US" dirty="0"/>
          </a:p>
        </p:txBody>
      </p:sp>
      <p:sp>
        <p:nvSpPr>
          <p:cNvPr id="3" name="Content Placeholder 2"/>
          <p:cNvSpPr>
            <a:spLocks noGrp="1"/>
          </p:cNvSpPr>
          <p:nvPr>
            <p:ph idx="1"/>
          </p:nvPr>
        </p:nvSpPr>
        <p:spPr/>
        <p:txBody>
          <a:bodyPr>
            <a:normAutofit lnSpcReduction="10000"/>
          </a:bodyPr>
          <a:lstStyle/>
          <a:p>
            <a:r>
              <a:rPr lang="en-US" dirty="0" smtClean="0"/>
              <a:t>For students: </a:t>
            </a:r>
          </a:p>
          <a:p>
            <a:pPr lvl="1"/>
            <a:r>
              <a:rPr lang="en-US" dirty="0" smtClean="0"/>
              <a:t>Get paid to research issues that you are interested in!</a:t>
            </a:r>
          </a:p>
          <a:p>
            <a:pPr lvl="1"/>
            <a:r>
              <a:rPr lang="en-US" dirty="0" smtClean="0"/>
              <a:t>Find out if research is for you</a:t>
            </a:r>
          </a:p>
          <a:p>
            <a:pPr lvl="1"/>
            <a:r>
              <a:rPr lang="en-US" dirty="0" smtClean="0"/>
              <a:t>Increase your chances of getting into graduate school</a:t>
            </a:r>
          </a:p>
          <a:p>
            <a:r>
              <a:rPr lang="en-US" dirty="0" smtClean="0"/>
              <a:t>For faculty:</a:t>
            </a:r>
          </a:p>
          <a:p>
            <a:pPr lvl="1"/>
            <a:r>
              <a:rPr lang="en-US" dirty="0" smtClean="0"/>
              <a:t>Faculty like working with students with funding!</a:t>
            </a:r>
          </a:p>
          <a:p>
            <a:pPr lvl="1"/>
            <a:r>
              <a:rPr lang="en-US" dirty="0" smtClean="0"/>
              <a:t>We get credit on our merit forms!</a:t>
            </a:r>
          </a:p>
          <a:p>
            <a:endParaRPr lang="en-US" dirty="0" smtClean="0"/>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Roy R. Charles Center</a:t>
            </a:r>
            <a:endParaRPr lang="en-US" dirty="0"/>
          </a:p>
        </p:txBody>
      </p:sp>
      <p:sp>
        <p:nvSpPr>
          <p:cNvPr id="3" name="Content Placeholder 2"/>
          <p:cNvSpPr>
            <a:spLocks noGrp="1"/>
          </p:cNvSpPr>
          <p:nvPr>
            <p:ph idx="1"/>
          </p:nvPr>
        </p:nvSpPr>
        <p:spPr>
          <a:xfrm>
            <a:off x="1066800" y="2119257"/>
            <a:ext cx="7010400" cy="3900543"/>
          </a:xfrm>
        </p:spPr>
        <p:txBody>
          <a:bodyPr>
            <a:normAutofit fontScale="77500" lnSpcReduction="20000"/>
          </a:bodyPr>
          <a:lstStyle/>
          <a:p>
            <a:r>
              <a:rPr lang="en-US" dirty="0" smtClean="0"/>
              <a:t>Lisa Grimes, Associate </a:t>
            </a:r>
            <a:r>
              <a:rPr lang="en-US" dirty="0"/>
              <a:t>Director of the Charles Center &amp; Director of </a:t>
            </a:r>
            <a:r>
              <a:rPr lang="en-US" dirty="0" smtClean="0"/>
              <a:t>Fellowships; </a:t>
            </a:r>
            <a:r>
              <a:rPr lang="en-US" dirty="0"/>
              <a:t>Mike </a:t>
            </a:r>
            <a:r>
              <a:rPr lang="en-US" dirty="0" smtClean="0"/>
              <a:t>Schilling and Allyson </a:t>
            </a:r>
            <a:r>
              <a:rPr lang="en-US" dirty="0" err="1"/>
              <a:t>Zacharoff</a:t>
            </a:r>
            <a:endParaRPr lang="en-US" dirty="0" smtClean="0"/>
          </a:p>
          <a:p>
            <a:pPr lvl="1"/>
            <a:r>
              <a:rPr lang="en-US" dirty="0" smtClean="0">
                <a:hlinkClick r:id="rId2"/>
              </a:rPr>
              <a:t>lmgrim@wm.edu</a:t>
            </a:r>
            <a:endParaRPr lang="en-US" dirty="0" smtClean="0"/>
          </a:p>
          <a:p>
            <a:r>
              <a:rPr lang="en-US" dirty="0" smtClean="0"/>
              <a:t>The Charles Center is a </a:t>
            </a:r>
            <a:r>
              <a:rPr lang="en-US" dirty="0"/>
              <a:t>hub of information and assistance for students seeking </a:t>
            </a:r>
            <a:r>
              <a:rPr lang="en-US" b="1" dirty="0"/>
              <a:t>scholarships and grants, internships, and undergraduate research opportunities</a:t>
            </a:r>
            <a:r>
              <a:rPr lang="en-US" dirty="0"/>
              <a:t>. </a:t>
            </a:r>
            <a:r>
              <a:rPr lang="en-US" dirty="0" smtClean="0"/>
              <a:t>Several student scholars programs </a:t>
            </a:r>
            <a:r>
              <a:rPr lang="en-US" dirty="0"/>
              <a:t>in Arts &amp; Sciences are administered through the Charles Center. </a:t>
            </a:r>
            <a:endParaRPr lang="en-US" dirty="0" smtClean="0"/>
          </a:p>
          <a:p>
            <a:r>
              <a:rPr lang="en-US" dirty="0" smtClean="0">
                <a:hlinkClick r:id="rId3"/>
              </a:rPr>
              <a:t>http</a:t>
            </a:r>
            <a:r>
              <a:rPr lang="en-US" dirty="0">
                <a:hlinkClick r:id="rId3"/>
              </a:rPr>
              <a:t>://</a:t>
            </a:r>
            <a:r>
              <a:rPr lang="en-US" dirty="0" smtClean="0">
                <a:hlinkClick r:id="rId3"/>
              </a:rPr>
              <a:t>www.wm.edu/as/charlescenter/index.php</a:t>
            </a:r>
            <a:r>
              <a:rPr lang="en-US" dirty="0" smtClean="0"/>
              <a:t> </a:t>
            </a:r>
            <a:endParaRPr lang="en-US" dirty="0"/>
          </a:p>
        </p:txBody>
      </p:sp>
    </p:spTree>
    <p:extLst>
      <p:ext uri="{BB962C8B-B14F-4D97-AF65-F5344CB8AC3E}">
        <p14:creationId xmlns:p14="http://schemas.microsoft.com/office/powerpoint/2010/main" val="97149952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6965245" cy="1202485"/>
          </a:xfrm>
        </p:spPr>
        <p:txBody>
          <a:bodyPr>
            <a:normAutofit fontScale="90000"/>
          </a:bodyPr>
          <a:lstStyle/>
          <a:p>
            <a:r>
              <a:rPr lang="en-US" b="1" dirty="0" smtClean="0"/>
              <a:t>Charles Center Summer Scholarships</a:t>
            </a:r>
            <a:br>
              <a:rPr lang="en-US" b="1" dirty="0" smtClean="0"/>
            </a:br>
            <a:endParaRPr lang="en-US" dirty="0"/>
          </a:p>
        </p:txBody>
      </p:sp>
      <p:sp>
        <p:nvSpPr>
          <p:cNvPr id="3" name="Content Placeholder 2"/>
          <p:cNvSpPr>
            <a:spLocks noGrp="1"/>
          </p:cNvSpPr>
          <p:nvPr>
            <p:ph idx="1"/>
          </p:nvPr>
        </p:nvSpPr>
        <p:spPr>
          <a:xfrm>
            <a:off x="457200" y="1828800"/>
            <a:ext cx="8229600" cy="4525963"/>
          </a:xfrm>
        </p:spPr>
        <p:txBody>
          <a:bodyPr/>
          <a:lstStyle/>
          <a:p>
            <a:r>
              <a:rPr lang="en-US" dirty="0" smtClean="0">
                <a:hlinkClick r:id="rId2"/>
              </a:rPr>
              <a:t>http://www.wm.edu/sites/scholarships/scholarshipsfellowshipsawards/summer/index.php</a:t>
            </a:r>
            <a:endParaRPr lang="en-US" dirty="0" smtClean="0"/>
          </a:p>
          <a:p>
            <a:endParaRPr lang="en-US" dirty="0" smtClean="0"/>
          </a:p>
          <a:p>
            <a:r>
              <a:rPr lang="en-US" dirty="0" smtClean="0"/>
              <a:t>Be sure to meet with a scholarship advisor to learn all that is available: </a:t>
            </a:r>
            <a:r>
              <a:rPr lang="en-US" dirty="0" smtClean="0">
                <a:hlinkClick r:id="rId3"/>
              </a:rPr>
              <a:t>http://www.wm.edu/sites/scholarships/peerscholarshipadvisors/index.php</a:t>
            </a:r>
            <a:endParaRPr lang="en-US" dirty="0" smtClean="0"/>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Departmental Honors Program</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The Departmental Honors Program provides qualified students the opportunity to complete a two-semester, six-credit research project under the supervision of a faculty advisor.  Each Honors project culminates in a thesis and oral defense.   Completing an Honors project can be one of the most academically rewarding experiences of a student's undergraduate career</a:t>
            </a:r>
            <a:r>
              <a:rPr lang="en-US" dirty="0" smtClean="0"/>
              <a:t>. Come to the Honors Colloquium</a:t>
            </a:r>
            <a:r>
              <a:rPr lang="en-US" dirty="0" smtClean="0"/>
              <a:t> </a:t>
            </a:r>
            <a:r>
              <a:rPr lang="en-US" b="1" dirty="0"/>
              <a:t>February 13- 27, </a:t>
            </a:r>
            <a:r>
              <a:rPr lang="en-US" b="1" dirty="0" smtClean="0"/>
              <a:t>2013. All </a:t>
            </a:r>
            <a:r>
              <a:rPr lang="en-US" b="1" dirty="0"/>
              <a:t>sessions will be held in Blow 201.</a:t>
            </a:r>
            <a:endParaRPr lang="en-US" dirty="0"/>
          </a:p>
          <a:p>
            <a:r>
              <a:rPr lang="en-US" dirty="0" smtClean="0">
                <a:hlinkClick r:id="rId2"/>
              </a:rPr>
              <a:t>http</a:t>
            </a:r>
            <a:r>
              <a:rPr lang="en-US" dirty="0">
                <a:hlinkClick r:id="rId2"/>
              </a:rPr>
              <a:t>://www.wm.edu/as/charlescenter/honors/currentstudents/colloquium/schedule/</a:t>
            </a:r>
            <a:r>
              <a:rPr lang="en-US" dirty="0" smtClean="0">
                <a:hlinkClick r:id="rId2"/>
              </a:rPr>
              <a:t>index.php</a:t>
            </a:r>
            <a:endParaRPr lang="en-US" dirty="0" smtClean="0"/>
          </a:p>
          <a:p>
            <a:endParaRPr lang="en-US" dirty="0"/>
          </a:p>
        </p:txBody>
      </p:sp>
    </p:spTree>
    <p:extLst>
      <p:ext uri="{BB962C8B-B14F-4D97-AF65-F5344CB8AC3E}">
        <p14:creationId xmlns:p14="http://schemas.microsoft.com/office/powerpoint/2010/main" val="12036358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377" y="533400"/>
            <a:ext cx="6965245" cy="1202485"/>
          </a:xfrm>
        </p:spPr>
        <p:txBody>
          <a:bodyPr>
            <a:normAutofit/>
          </a:bodyPr>
          <a:lstStyle/>
          <a:p>
            <a:r>
              <a:rPr lang="en-US" sz="3400" dirty="0" smtClean="0"/>
              <a:t>Student Scholar Programs each have specific grant programs</a:t>
            </a:r>
            <a:endParaRPr lang="en-US" sz="3400" dirty="0"/>
          </a:p>
        </p:txBody>
      </p:sp>
      <p:sp>
        <p:nvSpPr>
          <p:cNvPr id="3" name="Content Placeholder 2"/>
          <p:cNvSpPr>
            <a:spLocks noGrp="1"/>
          </p:cNvSpPr>
          <p:nvPr>
            <p:ph idx="1"/>
          </p:nvPr>
        </p:nvSpPr>
        <p:spPr>
          <a:xfrm>
            <a:off x="1066800" y="1752600"/>
            <a:ext cx="7010399" cy="4038600"/>
          </a:xfrm>
        </p:spPr>
        <p:txBody>
          <a:bodyPr>
            <a:noAutofit/>
          </a:bodyPr>
          <a:lstStyle/>
          <a:p>
            <a:pPr marL="0" indent="0">
              <a:lnSpc>
                <a:spcPct val="120000"/>
              </a:lnSpc>
              <a:buNone/>
            </a:pPr>
            <a:r>
              <a:rPr lang="en-US" sz="1400" b="1" dirty="0" smtClean="0"/>
              <a:t>James Monroe Scholars </a:t>
            </a:r>
            <a:r>
              <a:rPr lang="en-US" sz="1400" dirty="0" smtClean="0"/>
              <a:t>are </a:t>
            </a:r>
            <a:r>
              <a:rPr lang="en-US" sz="1400" dirty="0"/>
              <a:t>guaranteed a $3,000 summer research grant. They also participate in the Monroe Lunch series of lecture/discussions, gaining exposure to new and different topics in scholarship, courses, programs and careers; and have access to various resources and may seek special funding for </a:t>
            </a:r>
            <a:r>
              <a:rPr lang="en-US" sz="1400" dirty="0" smtClean="0"/>
              <a:t>summer research projects.</a:t>
            </a:r>
          </a:p>
          <a:p>
            <a:pPr marL="0" indent="0">
              <a:lnSpc>
                <a:spcPct val="120000"/>
              </a:lnSpc>
              <a:buNone/>
            </a:pPr>
            <a:r>
              <a:rPr lang="en-US" sz="1400" dirty="0" smtClean="0">
                <a:hlinkClick r:id="rId2"/>
              </a:rPr>
              <a:t>http://www.wm.edu/as/charlescenter/scholars/monroe/summerresearch/index.php</a:t>
            </a:r>
            <a:endParaRPr lang="en-US" sz="1400" dirty="0" smtClean="0"/>
          </a:p>
          <a:p>
            <a:pPr marL="0" indent="0">
              <a:lnSpc>
                <a:spcPct val="120000"/>
              </a:lnSpc>
              <a:buNone/>
            </a:pPr>
            <a:endParaRPr lang="en-US" sz="1400" dirty="0" smtClean="0"/>
          </a:p>
          <a:p>
            <a:pPr marL="0" indent="0">
              <a:lnSpc>
                <a:spcPct val="120000"/>
              </a:lnSpc>
              <a:buNone/>
            </a:pPr>
            <a:r>
              <a:rPr lang="en-US" sz="1400" b="1" dirty="0" smtClean="0"/>
              <a:t>Murray Scholars </a:t>
            </a:r>
            <a:r>
              <a:rPr lang="en-US" sz="1400" dirty="0" smtClean="0"/>
              <a:t>participate in specially designed seminars, study for a semester at Oxford University, and, under the guidance of a faculty mentorship team, design an innovative cross-disciplinary major and capstone research project.</a:t>
            </a:r>
          </a:p>
          <a:p>
            <a:pPr marL="0" indent="0">
              <a:lnSpc>
                <a:spcPct val="120000"/>
              </a:lnSpc>
              <a:buNone/>
            </a:pPr>
            <a:r>
              <a:rPr lang="en-US" sz="1400" dirty="0" smtClean="0">
                <a:hlinkClick r:id="rId3"/>
              </a:rPr>
              <a:t>http://www.wm.edu/as/murrayscholars/projects/index.php</a:t>
            </a:r>
            <a:endParaRPr lang="en-US" sz="1400" dirty="0" smtClean="0"/>
          </a:p>
          <a:p>
            <a:pPr marL="0" indent="0">
              <a:lnSpc>
                <a:spcPct val="120000"/>
              </a:lnSpc>
              <a:buNone/>
            </a:pPr>
            <a:endParaRPr lang="en-US" sz="1400" dirty="0" smtClean="0"/>
          </a:p>
          <a:p>
            <a:pPr marL="0" indent="0">
              <a:lnSpc>
                <a:spcPct val="120000"/>
              </a:lnSpc>
              <a:buNone/>
            </a:pPr>
            <a:r>
              <a:rPr lang="en-US" sz="1400" b="1" dirty="0" smtClean="0"/>
              <a:t>Sharpe Community Scholars &amp; Community Studies Students </a:t>
            </a:r>
            <a:r>
              <a:rPr lang="en-US" sz="1400" dirty="0" smtClean="0"/>
              <a:t>learn </a:t>
            </a:r>
            <a:r>
              <a:rPr lang="en-US" sz="1400" dirty="0"/>
              <a:t>from one another in a shared service-learning course, live together in a dedicated residence hall, and participate in local community projects that develop their problem-solving and leadership skills</a:t>
            </a:r>
            <a:r>
              <a:rPr lang="en-US" sz="1400" dirty="0" smtClean="0"/>
              <a:t>.</a:t>
            </a:r>
          </a:p>
          <a:p>
            <a:pPr marL="0" indent="0">
              <a:lnSpc>
                <a:spcPct val="120000"/>
              </a:lnSpc>
              <a:buNone/>
            </a:pPr>
            <a:r>
              <a:rPr lang="en-US" sz="1400" dirty="0" smtClean="0">
                <a:hlinkClick r:id="rId4"/>
              </a:rPr>
              <a:t>http://www.wm.edu/as/charlescenter/scholars/sharpe/resources/grants/index.php</a:t>
            </a:r>
            <a:r>
              <a:rPr lang="en-US" sz="1400" dirty="0" smtClean="0"/>
              <a:t> </a:t>
            </a:r>
            <a:endParaRPr lang="en-US" sz="1400" dirty="0"/>
          </a:p>
        </p:txBody>
      </p:sp>
    </p:spTree>
    <p:extLst>
      <p:ext uri="{BB962C8B-B14F-4D97-AF65-F5344CB8AC3E}">
        <p14:creationId xmlns:p14="http://schemas.microsoft.com/office/powerpoint/2010/main" val="12142201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Have Four WMSURE grants!</a:t>
            </a:r>
            <a:endParaRPr lang="en-US" dirty="0"/>
          </a:p>
        </p:txBody>
      </p:sp>
      <p:sp>
        <p:nvSpPr>
          <p:cNvPr id="3" name="Content Placeholder 2"/>
          <p:cNvSpPr>
            <a:spLocks noGrp="1"/>
          </p:cNvSpPr>
          <p:nvPr>
            <p:ph idx="1"/>
          </p:nvPr>
        </p:nvSpPr>
        <p:spPr/>
        <p:txBody>
          <a:bodyPr/>
          <a:lstStyle/>
          <a:p>
            <a:r>
              <a:rPr lang="en-US" dirty="0" smtClean="0"/>
              <a:t>When you apply for ANYTHING in the Charles Center, indicate on the form if you are a WM Scholar or participate in WMSURE and it’ll be flagged to us!</a:t>
            </a:r>
          </a:p>
          <a:p>
            <a:endParaRPr lang="en-US" dirty="0"/>
          </a:p>
          <a:p>
            <a:r>
              <a:rPr lang="en-US" dirty="0" smtClean="0"/>
              <a:t>Two are designated for projects addressing educational inequality</a:t>
            </a:r>
          </a:p>
          <a:p>
            <a:endParaRPr lang="en-US" dirty="0"/>
          </a:p>
        </p:txBody>
      </p:sp>
    </p:spTree>
    <p:extLst>
      <p:ext uri="{BB962C8B-B14F-4D97-AF65-F5344CB8AC3E}">
        <p14:creationId xmlns:p14="http://schemas.microsoft.com/office/powerpoint/2010/main" val="3039177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WMSURE Criteria</a:t>
            </a:r>
            <a:endParaRPr lang="en-US" sz="3600" dirty="0"/>
          </a:p>
        </p:txBody>
      </p:sp>
      <p:sp>
        <p:nvSpPr>
          <p:cNvPr id="3" name="Content Placeholder 2"/>
          <p:cNvSpPr>
            <a:spLocks noGrp="1"/>
          </p:cNvSpPr>
          <p:nvPr>
            <p:ph idx="1"/>
          </p:nvPr>
        </p:nvSpPr>
        <p:spPr>
          <a:xfrm>
            <a:off x="838200" y="1600200"/>
            <a:ext cx="7772400" cy="4953000"/>
          </a:xfrm>
        </p:spPr>
        <p:txBody>
          <a:bodyPr>
            <a:normAutofit/>
          </a:bodyPr>
          <a:lstStyle/>
          <a:p>
            <a:r>
              <a:rPr lang="en-US" dirty="0" smtClean="0"/>
              <a:t>Applicants </a:t>
            </a:r>
            <a:r>
              <a:rPr lang="en-US" dirty="0"/>
              <a:t>must have attended a minimum of three WM SURE events in the semester of the application, or the previous semester.</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34477520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6965245" cy="1202485"/>
          </a:xfrm>
        </p:spPr>
        <p:txBody>
          <a:bodyPr/>
          <a:lstStyle/>
          <a:p>
            <a:r>
              <a:rPr lang="en-US" dirty="0" smtClean="0"/>
              <a:t>OCE </a:t>
            </a:r>
            <a:r>
              <a:rPr lang="en-US" dirty="0" smtClean="0"/>
              <a:t>grants</a:t>
            </a:r>
            <a:endParaRPr lang="en-US" dirty="0"/>
          </a:p>
        </p:txBody>
      </p:sp>
      <p:sp>
        <p:nvSpPr>
          <p:cNvPr id="3" name="Content Placeholder 2"/>
          <p:cNvSpPr>
            <a:spLocks noGrp="1"/>
          </p:cNvSpPr>
          <p:nvPr>
            <p:ph idx="1"/>
          </p:nvPr>
        </p:nvSpPr>
        <p:spPr>
          <a:xfrm>
            <a:off x="1371600" y="1066800"/>
            <a:ext cx="6196405" cy="3603812"/>
          </a:xfrm>
        </p:spPr>
        <p:txBody>
          <a:bodyPr>
            <a:noAutofit/>
          </a:bodyPr>
          <a:lstStyle/>
          <a:p>
            <a:r>
              <a:rPr lang="en-US" sz="1800" dirty="0"/>
              <a:t>The Office of Community Engagement </a:t>
            </a:r>
            <a:r>
              <a:rPr lang="en-US" sz="1800" dirty="0" smtClean="0"/>
              <a:t>awards </a:t>
            </a:r>
            <a:r>
              <a:rPr lang="en-US" sz="1800" dirty="0"/>
              <a:t>Community Engagement Grants (CEGs) and Branch Out Reorientation Grants each year to support students' involvement in community engagement over the summer and winter breaks.  </a:t>
            </a:r>
          </a:p>
          <a:p>
            <a:r>
              <a:rPr lang="en-US" sz="1800" dirty="0">
                <a:hlinkClick r:id="rId2"/>
              </a:rPr>
              <a:t>Community Engagement Grants</a:t>
            </a:r>
            <a:r>
              <a:rPr lang="en-US" sz="1800" dirty="0"/>
              <a:t> exist to develop students as active citizens and to support communities in achieving their own goals. </a:t>
            </a:r>
          </a:p>
          <a:p>
            <a:r>
              <a:rPr lang="en-US" sz="1800" dirty="0"/>
              <a:t>The purpose of </a:t>
            </a:r>
            <a:r>
              <a:rPr lang="en-US" sz="1800" dirty="0">
                <a:hlinkClick r:id="rId3"/>
              </a:rPr>
              <a:t>Branch Out Reorientation Grants</a:t>
            </a:r>
            <a:r>
              <a:rPr lang="en-US" sz="1800" dirty="0"/>
              <a:t> is to support students who have been involved in a Branch Out alternative break and want to deepen their alternative break experience by connecting to local issues after their break trip.  In the process, Reorientation Grants will help develop students as active citizens and support communities locally and elsewhere in the US in achieving their own goals.</a:t>
            </a:r>
          </a:p>
          <a:p>
            <a:r>
              <a:rPr lang="en-US" sz="1800" dirty="0"/>
              <a:t>Please visit each grant program's page to learn more about these opportunities.</a:t>
            </a:r>
          </a:p>
        </p:txBody>
      </p:sp>
    </p:spTree>
    <p:extLst>
      <p:ext uri="{BB962C8B-B14F-4D97-AF65-F5344CB8AC3E}">
        <p14:creationId xmlns:p14="http://schemas.microsoft.com/office/powerpoint/2010/main" val="127349524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Student Assembly Conference Funding</a:t>
            </a:r>
            <a:endParaRPr lang="en-US" dirty="0"/>
          </a:p>
        </p:txBody>
      </p:sp>
      <p:sp>
        <p:nvSpPr>
          <p:cNvPr id="3" name="Content Placeholder 2"/>
          <p:cNvSpPr>
            <a:spLocks noGrp="1"/>
          </p:cNvSpPr>
          <p:nvPr>
            <p:ph idx="1"/>
          </p:nvPr>
        </p:nvSpPr>
        <p:spPr>
          <a:xfrm>
            <a:off x="609600" y="1447800"/>
            <a:ext cx="8001000" cy="4876800"/>
          </a:xfrm>
        </p:spPr>
        <p:txBody>
          <a:bodyPr>
            <a:normAutofit fontScale="85000" lnSpcReduction="20000"/>
          </a:bodyPr>
          <a:lstStyle/>
          <a:p>
            <a:r>
              <a:rPr lang="en-US" b="1" dirty="0"/>
              <a:t>Conference Funding</a:t>
            </a:r>
          </a:p>
          <a:p>
            <a:r>
              <a:rPr lang="en-US" dirty="0"/>
              <a:t>The Conference Fund provides financial assistance to currently enrolled full-time graduate and undergraduate students at the College of William and Mary. It attempts to reduce the individual's expenses but cannot provide full funding for conference activity. The Conference Fund year runs from July 1st through June 30th and is divided into four travel periods. </a:t>
            </a:r>
          </a:p>
          <a:p>
            <a:r>
              <a:rPr lang="en-US" dirty="0">
                <a:hlinkClick r:id="rId2"/>
              </a:rPr>
              <a:t>Guidelines</a:t>
            </a:r>
            <a:endParaRPr lang="en-US" dirty="0"/>
          </a:p>
          <a:p>
            <a:r>
              <a:rPr lang="en-US" dirty="0">
                <a:hlinkClick r:id="rId3"/>
              </a:rPr>
              <a:t>Eligibility Categories</a:t>
            </a:r>
            <a:endParaRPr lang="en-US" dirty="0"/>
          </a:p>
          <a:p>
            <a:r>
              <a:rPr lang="en-US" dirty="0">
                <a:hlinkClick r:id="rId4"/>
              </a:rPr>
              <a:t>Approved Expenses</a:t>
            </a:r>
            <a:endParaRPr lang="en-US" dirty="0"/>
          </a:p>
          <a:p>
            <a:r>
              <a:rPr lang="en-US" dirty="0">
                <a:hlinkClick r:id="rId5"/>
              </a:rPr>
              <a:t>Application, Deadlines, and General Information</a:t>
            </a:r>
            <a:endParaRPr lang="en-US" dirty="0"/>
          </a:p>
          <a:p>
            <a:endParaRPr lang="en-US" dirty="0"/>
          </a:p>
        </p:txBody>
      </p:sp>
    </p:spTree>
    <p:extLst>
      <p:ext uri="{BB962C8B-B14F-4D97-AF65-F5344CB8AC3E}">
        <p14:creationId xmlns:p14="http://schemas.microsoft.com/office/powerpoint/2010/main" val="4176373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WMSURE/</a:t>
            </a:r>
            <a:r>
              <a:rPr lang="en-US" dirty="0" err="1" smtClean="0"/>
              <a:t>CfGE</a:t>
            </a:r>
            <a:r>
              <a:rPr lang="en-US" dirty="0" smtClean="0"/>
              <a:t> counselors</a:t>
            </a:r>
            <a:endParaRPr lang="en-US" dirty="0"/>
          </a:p>
        </p:txBody>
      </p:sp>
      <p:sp>
        <p:nvSpPr>
          <p:cNvPr id="3" name="Content Placeholder 2"/>
          <p:cNvSpPr>
            <a:spLocks noGrp="1"/>
          </p:cNvSpPr>
          <p:nvPr>
            <p:ph idx="1"/>
          </p:nvPr>
        </p:nvSpPr>
        <p:spPr>
          <a:xfrm>
            <a:off x="685800" y="1905000"/>
            <a:ext cx="8229600" cy="4495800"/>
          </a:xfrm>
        </p:spPr>
        <p:txBody>
          <a:bodyPr>
            <a:normAutofit fontScale="55000" lnSpcReduction="20000"/>
          </a:bodyPr>
          <a:lstStyle/>
          <a:p>
            <a:r>
              <a:rPr lang="en-US" dirty="0"/>
              <a:t>T</a:t>
            </a:r>
            <a:r>
              <a:rPr lang="en-US" dirty="0" smtClean="0"/>
              <a:t>he </a:t>
            </a:r>
            <a:r>
              <a:rPr lang="en-US" dirty="0"/>
              <a:t>Center for Gifted Education has been awarded a grant from the Jack Kent Cooke Foundation to host a residential summer program for high-ability low-income youth. I have been appointed Assistant Director for this program. I am contacting you because we would like to include students from </a:t>
            </a:r>
            <a:r>
              <a:rPr lang="en-US" dirty="0" smtClean="0"/>
              <a:t>the William </a:t>
            </a:r>
            <a:r>
              <a:rPr lang="en-US" dirty="0"/>
              <a:t>&amp; </a:t>
            </a:r>
            <a:r>
              <a:rPr lang="en-US" dirty="0" smtClean="0"/>
              <a:t>Mary Scholars </a:t>
            </a:r>
            <a:r>
              <a:rPr lang="en-US" dirty="0"/>
              <a:t>program to be paid camp counselors for this program. </a:t>
            </a:r>
          </a:p>
          <a:p>
            <a:endParaRPr lang="en-US" dirty="0"/>
          </a:p>
          <a:p>
            <a:r>
              <a:rPr lang="en-US" dirty="0"/>
              <a:t>The program will run from July 15</a:t>
            </a:r>
            <a:r>
              <a:rPr lang="en-US" dirty="0" smtClean="0"/>
              <a:t>-28</a:t>
            </a:r>
            <a:r>
              <a:rPr lang="en-US" dirty="0"/>
              <a:t>, 2012 and </a:t>
            </a:r>
            <a:r>
              <a:rPr lang="en-US" dirty="0" smtClean="0"/>
              <a:t>will serve over 55 </a:t>
            </a:r>
            <a:r>
              <a:rPr lang="en-US" dirty="0"/>
              <a:t>students from school districts within 75 miles of Williamsburg. We will need </a:t>
            </a:r>
            <a:r>
              <a:rPr lang="en-US" dirty="0" smtClean="0"/>
              <a:t>at least 7 </a:t>
            </a:r>
            <a:r>
              <a:rPr lang="en-US" dirty="0"/>
              <a:t>group counselors and 1 head counselor that would be willing to live on-campus during the program and work exclusively with this program during this timeframe</a:t>
            </a:r>
            <a:r>
              <a:rPr lang="en-US" dirty="0" smtClean="0"/>
              <a:t>.</a:t>
            </a:r>
          </a:p>
          <a:p>
            <a:endParaRPr lang="en-US" dirty="0"/>
          </a:p>
          <a:p>
            <a:r>
              <a:rPr lang="en-US" dirty="0" smtClean="0"/>
              <a:t> </a:t>
            </a:r>
            <a:r>
              <a:rPr lang="en-US" dirty="0"/>
              <a:t>I am offering first right of refusal to W &amp; M's </a:t>
            </a:r>
            <a:r>
              <a:rPr lang="en-US" dirty="0" smtClean="0"/>
              <a:t>scholars and WMSURE students </a:t>
            </a:r>
            <a:r>
              <a:rPr lang="en-US" dirty="0"/>
              <a:t>because, as I understand, these students come from similar backgrounds to the population this grant seeks to serve and could possibly benefit from summer work. </a:t>
            </a:r>
            <a:endParaRPr lang="en-US" dirty="0" smtClean="0"/>
          </a:p>
          <a:p>
            <a:endParaRPr lang="en-US" dirty="0" smtClean="0"/>
          </a:p>
          <a:p>
            <a:r>
              <a:rPr lang="en-US" dirty="0" smtClean="0"/>
              <a:t>For applications, see: </a:t>
            </a:r>
            <a:endParaRPr lang="en-US" dirty="0"/>
          </a:p>
          <a:p>
            <a:r>
              <a:rPr lang="en-US" dirty="0">
                <a:hlinkClick r:id="rId2"/>
              </a:rPr>
              <a:t>http://www.wm.edu/as/charlescenter/scholars/wmsure/resources_students/</a:t>
            </a:r>
            <a:r>
              <a:rPr lang="en-US" dirty="0" smtClean="0">
                <a:hlinkClick r:id="rId2"/>
              </a:rPr>
              <a:t>index.php</a:t>
            </a:r>
            <a:endParaRPr lang="en-US" dirty="0" smtClean="0"/>
          </a:p>
          <a:p>
            <a:endParaRPr lang="en-US" dirty="0"/>
          </a:p>
        </p:txBody>
      </p:sp>
    </p:spTree>
    <p:extLst>
      <p:ext uri="{BB962C8B-B14F-4D97-AF65-F5344CB8AC3E}">
        <p14:creationId xmlns:p14="http://schemas.microsoft.com/office/powerpoint/2010/main" val="342900802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NOYCE and Preparing Teachers</a:t>
            </a:r>
            <a:endParaRPr lang="en-US" dirty="0"/>
          </a:p>
        </p:txBody>
      </p:sp>
      <p:sp>
        <p:nvSpPr>
          <p:cNvPr id="3" name="Content Placeholder 2"/>
          <p:cNvSpPr>
            <a:spLocks noGrp="1"/>
          </p:cNvSpPr>
          <p:nvPr>
            <p:ph idx="1"/>
          </p:nvPr>
        </p:nvSpPr>
        <p:spPr/>
        <p:txBody>
          <a:bodyPr>
            <a:normAutofit fontScale="47500" lnSpcReduction="20000"/>
          </a:bodyPr>
          <a:lstStyle/>
          <a:p>
            <a:r>
              <a:rPr lang="en-US" dirty="0"/>
              <a:t>Science or Mathematics major? </a:t>
            </a:r>
          </a:p>
          <a:p>
            <a:r>
              <a:rPr lang="en-US" dirty="0"/>
              <a:t>Thinking about teaching? </a:t>
            </a:r>
          </a:p>
          <a:p>
            <a:r>
              <a:rPr lang="en-US" dirty="0"/>
              <a:t>Not sure you've got what it takes to be a teacher?</a:t>
            </a:r>
          </a:p>
          <a:p>
            <a:r>
              <a:rPr lang="en-US" dirty="0"/>
              <a:t>The TCT program will pay you to find out.</a:t>
            </a:r>
          </a:p>
          <a:p>
            <a:r>
              <a:rPr lang="en-US" dirty="0"/>
              <a:t>Science and Mathematics undergraduates have the opportunity to explore the world of teaching while participating in a paid internship.  TCT fellows are paid for summer TCT work at a rate of $450/week for up to eight weeks.  </a:t>
            </a:r>
            <a:r>
              <a:rPr lang="en-US" dirty="0">
                <a:hlinkClick r:id="rId2"/>
              </a:rPr>
              <a:t>Available internships</a:t>
            </a:r>
            <a:r>
              <a:rPr lang="en-US" dirty="0"/>
              <a:t> are listed on this site, but interns who don't plan on staying near Williamsburg can work with organizations in their area to create their own opportunities. At the end of your internship, you will have gained hands-on teaching experience or will have participated in a research project that supports teaching science or mathematics. All freshmen and sophomores planning to major in mathematics or science are eligible for a fellowship. Juniors are eligible for the Summer </a:t>
            </a:r>
          </a:p>
          <a:p>
            <a:r>
              <a:rPr lang="en-US" dirty="0"/>
              <a:t>Internship if they are on track to complete the Teacher Certification by the end of their senior year.</a:t>
            </a:r>
          </a:p>
          <a:p>
            <a:r>
              <a:rPr lang="en-US" dirty="0"/>
              <a:t>At the end of the summer, you will have the option of applying to the School of Education to continue down </a:t>
            </a:r>
            <a:r>
              <a:rPr lang="en-US" dirty="0">
                <a:hlinkClick r:id="rId3"/>
              </a:rPr>
              <a:t>the path to teaching certification</a:t>
            </a:r>
            <a:r>
              <a:rPr lang="en-US" dirty="0"/>
              <a:t>. If you choose, you may apply for a </a:t>
            </a:r>
            <a:r>
              <a:rPr lang="en-US" dirty="0">
                <a:hlinkClick r:id="rId4"/>
              </a:rPr>
              <a:t>Noyce Scholarship</a:t>
            </a:r>
            <a:r>
              <a:rPr lang="en-US" dirty="0"/>
              <a:t>, which provides funding for a fifth year of school culminating in a master's degree and teaching certificate.</a:t>
            </a:r>
          </a:p>
          <a:p>
            <a:endParaRPr lang="en-US" dirty="0"/>
          </a:p>
        </p:txBody>
      </p:sp>
    </p:spTree>
    <p:extLst>
      <p:ext uri="{BB962C8B-B14F-4D97-AF65-F5344CB8AC3E}">
        <p14:creationId xmlns:p14="http://schemas.microsoft.com/office/powerpoint/2010/main" val="143960574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Can Happen Without a Grant or Fellowship</a:t>
            </a:r>
            <a:endParaRPr lang="en-US" dirty="0"/>
          </a:p>
        </p:txBody>
      </p:sp>
      <p:sp>
        <p:nvSpPr>
          <p:cNvPr id="3" name="Content Placeholder 2"/>
          <p:cNvSpPr>
            <a:spLocks noGrp="1"/>
          </p:cNvSpPr>
          <p:nvPr>
            <p:ph idx="1"/>
          </p:nvPr>
        </p:nvSpPr>
        <p:spPr/>
        <p:txBody>
          <a:bodyPr/>
          <a:lstStyle/>
          <a:p>
            <a:r>
              <a:rPr lang="en-US" dirty="0" smtClean="0"/>
              <a:t>Summer housing</a:t>
            </a:r>
          </a:p>
          <a:p>
            <a:r>
              <a:rPr lang="en-US" dirty="0" smtClean="0"/>
              <a:t>Working part time</a:t>
            </a:r>
          </a:p>
          <a:p>
            <a:r>
              <a:rPr lang="en-US" dirty="0" smtClean="0"/>
              <a:t>Classes</a:t>
            </a:r>
          </a:p>
          <a:p>
            <a:r>
              <a:rPr lang="en-US" dirty="0" smtClean="0"/>
              <a:t>Independents studies done in summer count for fall</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External Grants</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0000919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UNCF-Merck Science Research Scholarship Initiative</a:t>
            </a:r>
            <a:endParaRPr lang="en-US" sz="3600" dirty="0"/>
          </a:p>
        </p:txBody>
      </p:sp>
      <p:sp>
        <p:nvSpPr>
          <p:cNvPr id="3" name="Content Placeholder 2"/>
          <p:cNvSpPr>
            <a:spLocks noGrp="1"/>
          </p:cNvSpPr>
          <p:nvPr>
            <p:ph idx="1"/>
          </p:nvPr>
        </p:nvSpPr>
        <p:spPr>
          <a:xfrm>
            <a:off x="1463040" y="2119256"/>
            <a:ext cx="6614160" cy="4052944"/>
          </a:xfrm>
        </p:spPr>
        <p:txBody>
          <a:bodyPr>
            <a:normAutofit fontScale="70000" lnSpcReduction="20000"/>
          </a:bodyPr>
          <a:lstStyle/>
          <a:p>
            <a:r>
              <a:rPr lang="en-US" dirty="0" smtClean="0"/>
              <a:t>Each </a:t>
            </a:r>
            <a:r>
              <a:rPr lang="en-US" dirty="0"/>
              <a:t>award provides up to $35,000, which includes up to $25,000 towards tuition, room and board, and billable fees.  </a:t>
            </a:r>
            <a:r>
              <a:rPr lang="en-US" dirty="0" smtClean="0"/>
              <a:t>Fellows </a:t>
            </a:r>
            <a:r>
              <a:rPr lang="en-US" dirty="0"/>
              <a:t>will be mentored by a Merck scientist and will receive two </a:t>
            </a:r>
            <a:r>
              <a:rPr lang="en-US" dirty="0" smtClean="0"/>
              <a:t>10-12 week Summer </a:t>
            </a:r>
            <a:r>
              <a:rPr lang="en-US" dirty="0"/>
              <a:t>Research Internships with stipends totaling at least $</a:t>
            </a:r>
            <a:r>
              <a:rPr lang="en-US" dirty="0" smtClean="0"/>
              <a:t>10,000. </a:t>
            </a:r>
          </a:p>
          <a:p>
            <a:r>
              <a:rPr lang="en-US" dirty="0" smtClean="0"/>
              <a:t>Internships take place </a:t>
            </a:r>
            <a:r>
              <a:rPr lang="en-US" dirty="0"/>
              <a:t>will take place at a Merck research facility in Rahway, NJ, West Point, PA or Boston, MA. </a:t>
            </a:r>
            <a:r>
              <a:rPr lang="en-US" dirty="0" smtClean="0"/>
              <a:t>.</a:t>
            </a:r>
            <a:r>
              <a:rPr lang="en-US" dirty="0"/>
              <a:t>  </a:t>
            </a:r>
            <a:endParaRPr lang="en-US" dirty="0" smtClean="0"/>
          </a:p>
          <a:p>
            <a:r>
              <a:rPr lang="en-US" dirty="0" smtClean="0"/>
              <a:t>One </a:t>
            </a:r>
            <a:r>
              <a:rPr lang="en-US" dirty="0"/>
              <a:t>internship will take place during the summer following the junior year and the other following graduation</a:t>
            </a:r>
            <a:r>
              <a:rPr lang="en-US" dirty="0" smtClean="0"/>
              <a:t>.</a:t>
            </a:r>
          </a:p>
          <a:p>
            <a:r>
              <a:rPr lang="en-US" dirty="0"/>
              <a:t> </a:t>
            </a:r>
            <a:r>
              <a:rPr lang="en-US" dirty="0"/>
              <a:t>http://</a:t>
            </a:r>
            <a:r>
              <a:rPr lang="en-US" dirty="0" err="1"/>
              <a:t>umsi.uncf.org</a:t>
            </a:r>
            <a:r>
              <a:rPr lang="en-US" dirty="0" smtClean="0"/>
              <a:t>/   </a:t>
            </a:r>
            <a:endParaRPr lang="en-US" dirty="0"/>
          </a:p>
        </p:txBody>
      </p:sp>
    </p:spTree>
    <p:extLst>
      <p:ext uri="{BB962C8B-B14F-4D97-AF65-F5344CB8AC3E}">
        <p14:creationId xmlns:p14="http://schemas.microsoft.com/office/powerpoint/2010/main" val="361712379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Summer Internship Program in Biomedical Research (NIH)</a:t>
            </a:r>
            <a:endParaRPr lang="en-US" sz="3200" dirty="0"/>
          </a:p>
        </p:txBody>
      </p:sp>
      <p:sp>
        <p:nvSpPr>
          <p:cNvPr id="3" name="Content Placeholder 2"/>
          <p:cNvSpPr>
            <a:spLocks noGrp="1"/>
          </p:cNvSpPr>
          <p:nvPr>
            <p:ph idx="1"/>
          </p:nvPr>
        </p:nvSpPr>
        <p:spPr/>
        <p:txBody>
          <a:bodyPr>
            <a:normAutofit fontScale="85000" lnSpcReduction="20000"/>
          </a:bodyPr>
          <a:lstStyle/>
          <a:p>
            <a:r>
              <a:rPr lang="en-US" dirty="0" smtClean="0"/>
              <a:t>Opportunity </a:t>
            </a:r>
            <a:r>
              <a:rPr lang="en-US" dirty="0"/>
              <a:t>to spend a summer working at the NIH side-by-side with some of the leading scientists in the world, in an environment devoted exclusively to biomedical research. </a:t>
            </a:r>
            <a:endParaRPr lang="en-US" dirty="0" smtClean="0"/>
          </a:p>
          <a:p>
            <a:r>
              <a:rPr lang="en-US" dirty="0" smtClean="0"/>
              <a:t>Awards </a:t>
            </a:r>
            <a:r>
              <a:rPr lang="en-US" dirty="0"/>
              <a:t>cover a minimum of eight weeks, with students generally arriving at the NIH in May or </a:t>
            </a:r>
            <a:r>
              <a:rPr lang="en-US" dirty="0" smtClean="0"/>
              <a:t>June.</a:t>
            </a:r>
          </a:p>
          <a:p>
            <a:r>
              <a:rPr lang="en-US" dirty="0" smtClean="0"/>
              <a:t>Wide range </a:t>
            </a:r>
            <a:r>
              <a:rPr lang="en-US" dirty="0"/>
              <a:t>of summer activities including lectures featuring distinguished NIH investigators, career/professional development workshops, and Summer Poster Day.</a:t>
            </a:r>
          </a:p>
          <a:p>
            <a:r>
              <a:rPr lang="en-US" b="1" dirty="0" smtClean="0"/>
              <a:t>Application deadline : March 1, </a:t>
            </a:r>
            <a:r>
              <a:rPr lang="en-US" b="1" dirty="0" smtClean="0"/>
              <a:t>2013</a:t>
            </a:r>
            <a:endParaRPr lang="en-US" b="1" dirty="0" smtClean="0"/>
          </a:p>
          <a:p>
            <a:r>
              <a:rPr lang="en-US" dirty="0">
                <a:hlinkClick r:id="rId2"/>
              </a:rPr>
              <a:t>https://www.training.nih.gov/programs/</a:t>
            </a:r>
            <a:r>
              <a:rPr lang="en-US" dirty="0" smtClean="0">
                <a:hlinkClick r:id="rId2"/>
              </a:rPr>
              <a:t>sip</a:t>
            </a:r>
            <a:r>
              <a:rPr lang="en-US" dirty="0" smtClean="0"/>
              <a:t> </a:t>
            </a:r>
            <a:endParaRPr lang="en-US" dirty="0"/>
          </a:p>
        </p:txBody>
      </p:sp>
    </p:spTree>
    <p:extLst>
      <p:ext uri="{BB962C8B-B14F-4D97-AF65-F5344CB8AC3E}">
        <p14:creationId xmlns:p14="http://schemas.microsoft.com/office/powerpoint/2010/main" val="214254405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Summer Research Opportunity Program at UC Berkeley</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Program offers </a:t>
            </a:r>
            <a:r>
              <a:rPr lang="en-US" dirty="0"/>
              <a:t>summer research opportunities in the arts and humanities, social sciences, and physical sciences for sophomores, juniors, and seniors (not graduating in the summer or spring of </a:t>
            </a:r>
            <a:r>
              <a:rPr lang="en-US" dirty="0" smtClean="0"/>
              <a:t>2013)</a:t>
            </a:r>
            <a:endParaRPr lang="en-US" dirty="0" smtClean="0"/>
          </a:p>
          <a:p>
            <a:r>
              <a:rPr lang="en-US" dirty="0" smtClean="0"/>
              <a:t>Deadline for this year has passed, but consider for next summer.</a:t>
            </a:r>
            <a:endParaRPr lang="en-US" dirty="0" smtClean="0">
              <a:hlinkClick r:id="rId2"/>
            </a:endParaRPr>
          </a:p>
          <a:p>
            <a:r>
              <a:rPr lang="en-US" dirty="0" smtClean="0">
                <a:hlinkClick r:id="rId2"/>
              </a:rPr>
              <a:t>http</a:t>
            </a:r>
            <a:r>
              <a:rPr lang="en-US" dirty="0">
                <a:hlinkClick r:id="rId2"/>
              </a:rPr>
              <a:t>://</a:t>
            </a:r>
            <a:r>
              <a:rPr lang="en-US" dirty="0" smtClean="0">
                <a:hlinkClick r:id="rId2"/>
              </a:rPr>
              <a:t>diversity.berkeley.edu/graduate/gdp/srop</a:t>
            </a:r>
            <a:r>
              <a:rPr lang="en-US" dirty="0" smtClean="0"/>
              <a:t> </a:t>
            </a:r>
            <a:endParaRPr lang="en-US" dirty="0"/>
          </a:p>
        </p:txBody>
      </p:sp>
    </p:spTree>
    <p:extLst>
      <p:ext uri="{BB962C8B-B14F-4D97-AF65-F5344CB8AC3E}">
        <p14:creationId xmlns:p14="http://schemas.microsoft.com/office/powerpoint/2010/main" val="125355996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Summer Research Opportunity Program at </a:t>
            </a:r>
            <a:r>
              <a:rPr lang="en-US" sz="3600" dirty="0" err="1" smtClean="0"/>
              <a:t>UMichigan</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a:t>The University of Michigan Summer Research Opportunity Program (SROP) offers outstanding undergraduates underrepresented in their field of study the opportunity to conduct intensive research across a variety of disciplines. The goal is to prepare students for advanced studies in a Ph.D. program at U-M.</a:t>
            </a:r>
          </a:p>
          <a:p>
            <a:r>
              <a:rPr lang="en-US" dirty="0"/>
              <a:t>SROP allows undergraduates the opportunity to work on graduate level research projects with faculty. Students work with faculty mentors either on an individual basis or as part of a research team. Research teams may also include graduate students, research scientists, and other SROP students.</a:t>
            </a:r>
          </a:p>
          <a:p>
            <a:r>
              <a:rPr lang="en-US" dirty="0">
                <a:hlinkClick r:id="rId2"/>
              </a:rPr>
              <a:t>http://www.rackham.umich.edu/student_life/diversity/community/srop</a:t>
            </a:r>
            <a:r>
              <a:rPr lang="en-US" dirty="0" smtClean="0">
                <a:hlinkClick r:id="rId2"/>
              </a:rPr>
              <a:t>/</a:t>
            </a:r>
            <a:r>
              <a:rPr lang="en-US" dirty="0" smtClean="0"/>
              <a:t> </a:t>
            </a:r>
            <a:endParaRPr lang="en-US" dirty="0"/>
          </a:p>
        </p:txBody>
      </p:sp>
    </p:spTree>
    <p:extLst>
      <p:ext uri="{BB962C8B-B14F-4D97-AF65-F5344CB8AC3E}">
        <p14:creationId xmlns:p14="http://schemas.microsoft.com/office/powerpoint/2010/main" val="50961420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33400"/>
            <a:ext cx="7286977" cy="1202485"/>
          </a:xfrm>
        </p:spPr>
        <p:txBody>
          <a:bodyPr>
            <a:noAutofit/>
          </a:bodyPr>
          <a:lstStyle/>
          <a:p>
            <a:r>
              <a:rPr lang="en-US" sz="2800" dirty="0"/>
              <a:t>African American Literatures and</a:t>
            </a:r>
            <a:br>
              <a:rPr lang="en-US" sz="2800" dirty="0"/>
            </a:br>
            <a:r>
              <a:rPr lang="en-US" sz="2800" dirty="0"/>
              <a:t>Cultures Institute*, the month-long residency program at UT-San Antonio</a:t>
            </a:r>
            <a:br>
              <a:rPr lang="en-US" sz="2800" dirty="0"/>
            </a:br>
            <a:endParaRPr lang="en-US" sz="2800" dirty="0"/>
          </a:p>
        </p:txBody>
      </p:sp>
      <p:sp>
        <p:nvSpPr>
          <p:cNvPr id="3" name="Content Placeholder 2"/>
          <p:cNvSpPr>
            <a:spLocks noGrp="1"/>
          </p:cNvSpPr>
          <p:nvPr>
            <p:ph idx="1"/>
          </p:nvPr>
        </p:nvSpPr>
        <p:spPr>
          <a:xfrm>
            <a:off x="685800" y="1752600"/>
            <a:ext cx="8001000" cy="4724400"/>
          </a:xfrm>
        </p:spPr>
        <p:txBody>
          <a:bodyPr>
            <a:noAutofit/>
          </a:bodyPr>
          <a:lstStyle/>
          <a:p>
            <a:r>
              <a:rPr lang="en-US" sz="1800" dirty="0" smtClean="0"/>
              <a:t>Designed to </a:t>
            </a:r>
            <a:r>
              <a:rPr lang="en-US" sz="1800" dirty="0"/>
              <a:t>cultivate interest among under-represented </a:t>
            </a:r>
            <a:r>
              <a:rPr lang="en-US" sz="1800" dirty="0" smtClean="0"/>
              <a:t>students (</a:t>
            </a:r>
            <a:r>
              <a:rPr lang="en-US" sz="1800" dirty="0"/>
              <a:t>at the rank of junior) in graduate studies and careers in academe. </a:t>
            </a:r>
            <a:r>
              <a:rPr lang="en-US" sz="1800" dirty="0" smtClean="0"/>
              <a:t>Many of </a:t>
            </a:r>
            <a:r>
              <a:rPr lang="en-US" sz="1800" dirty="0"/>
              <a:t>the Fellows who participated in our 2010 and 2011 residencies </a:t>
            </a:r>
            <a:r>
              <a:rPr lang="en-US" sz="1800" dirty="0" smtClean="0"/>
              <a:t>have gone </a:t>
            </a:r>
            <a:r>
              <a:rPr lang="en-US" sz="1800" dirty="0"/>
              <a:t>on to excellent graduate programs. We'd appreciate your </a:t>
            </a:r>
            <a:r>
              <a:rPr lang="en-US" sz="1800" dirty="0" smtClean="0"/>
              <a:t>encouraging smart</a:t>
            </a:r>
            <a:r>
              <a:rPr lang="en-US" sz="1800" dirty="0"/>
              <a:t>, motivated students from your institution to apply to join us </a:t>
            </a:r>
            <a:r>
              <a:rPr lang="en-US" sz="1800" dirty="0" smtClean="0"/>
              <a:t>for the </a:t>
            </a:r>
            <a:r>
              <a:rPr lang="en-US" sz="1800" dirty="0"/>
              <a:t>month of June </a:t>
            </a:r>
            <a:r>
              <a:rPr lang="en-US" sz="1800" dirty="0" smtClean="0"/>
              <a:t>2013.</a:t>
            </a:r>
            <a:endParaRPr lang="en-US" sz="1800" dirty="0"/>
          </a:p>
          <a:p>
            <a:r>
              <a:rPr lang="en-US" sz="1800" dirty="0" smtClean="0"/>
              <a:t>Applications are due March 15, 2013. </a:t>
            </a:r>
            <a:r>
              <a:rPr lang="en-US" sz="1800" dirty="0"/>
              <a:t>The format will be the same as in the past. </a:t>
            </a:r>
            <a:r>
              <a:rPr lang="en-US" sz="1800" dirty="0" smtClean="0"/>
              <a:t>Would you </a:t>
            </a:r>
            <a:r>
              <a:rPr lang="en-US" sz="1800" dirty="0"/>
              <a:t>please share this request and our website </a:t>
            </a:r>
            <a:r>
              <a:rPr lang="en-US" sz="1800" dirty="0" smtClean="0"/>
              <a:t>URL </a:t>
            </a:r>
            <a:r>
              <a:rPr lang="en-US" sz="1800" u="sng" dirty="0" smtClean="0"/>
              <a:t>http</a:t>
            </a:r>
            <a:r>
              <a:rPr lang="en-US" sz="1800" u="sng" dirty="0"/>
              <a:t>://www.utsa.edu/aalci/  </a:t>
            </a:r>
            <a:r>
              <a:rPr lang="en-US" sz="1800" dirty="0"/>
              <a:t>with your faculty colleagues, and urge </a:t>
            </a:r>
            <a:r>
              <a:rPr lang="en-US" sz="1800" dirty="0" smtClean="0"/>
              <a:t>them</a:t>
            </a:r>
            <a:r>
              <a:rPr lang="en-US" sz="1800" u="sng" dirty="0" smtClean="0"/>
              <a:t> </a:t>
            </a:r>
            <a:r>
              <a:rPr lang="en-US" sz="1800" dirty="0" smtClean="0"/>
              <a:t>to have their students (juniors only) apply?</a:t>
            </a:r>
          </a:p>
          <a:p>
            <a:pPr marL="0" indent="0">
              <a:buNone/>
            </a:pPr>
            <a:r>
              <a:rPr lang="en-US" sz="1800" dirty="0" smtClean="0"/>
              <a:t>All </a:t>
            </a:r>
            <a:r>
              <a:rPr lang="en-US" sz="1800" dirty="0"/>
              <a:t>academic majors are welcome</a:t>
            </a:r>
            <a:r>
              <a:rPr lang="en-US" sz="1800" dirty="0" smtClean="0"/>
              <a:t>, and </a:t>
            </a:r>
            <a:r>
              <a:rPr lang="en-US" sz="1800" dirty="0"/>
              <a:t>while we're especially interested in bright self-starters, there </a:t>
            </a:r>
            <a:r>
              <a:rPr lang="en-US" sz="1800" dirty="0" smtClean="0"/>
              <a:t>is no </a:t>
            </a:r>
            <a:r>
              <a:rPr lang="en-US" sz="1800" dirty="0"/>
              <a:t>minimum GPA requirement</a:t>
            </a:r>
            <a:r>
              <a:rPr lang="en-US" sz="1800" dirty="0" smtClean="0"/>
              <a:t>.</a:t>
            </a:r>
            <a:endParaRPr lang="en-US" sz="1800" dirty="0"/>
          </a:p>
        </p:txBody>
      </p:sp>
    </p:spTree>
    <p:extLst>
      <p:ext uri="{BB962C8B-B14F-4D97-AF65-F5344CB8AC3E}">
        <p14:creationId xmlns:p14="http://schemas.microsoft.com/office/powerpoint/2010/main" val="403686676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Public Policy and International Affairs Fellowship Program</a:t>
            </a:r>
            <a:endParaRPr lang="en-US" sz="3600" dirty="0"/>
          </a:p>
        </p:txBody>
      </p:sp>
      <p:sp>
        <p:nvSpPr>
          <p:cNvPr id="3" name="Content Placeholder 2"/>
          <p:cNvSpPr>
            <a:spLocks noGrp="1"/>
          </p:cNvSpPr>
          <p:nvPr>
            <p:ph idx="1"/>
          </p:nvPr>
        </p:nvSpPr>
        <p:spPr>
          <a:xfrm>
            <a:off x="762000" y="1600200"/>
            <a:ext cx="8077200" cy="4953000"/>
          </a:xfrm>
        </p:spPr>
        <p:txBody>
          <a:bodyPr>
            <a:normAutofit fontScale="92500" lnSpcReduction="10000"/>
          </a:bodyPr>
          <a:lstStyle/>
          <a:p>
            <a:r>
              <a:rPr lang="en-US" dirty="0" smtClean="0"/>
              <a:t>National </a:t>
            </a:r>
            <a:r>
              <a:rPr lang="en-US" dirty="0"/>
              <a:t>program that prepares young </a:t>
            </a:r>
            <a:r>
              <a:rPr lang="en-US" dirty="0" smtClean="0"/>
              <a:t>adults, in particular those from groups underrepresented in leadership positions, </a:t>
            </a:r>
            <a:r>
              <a:rPr lang="en-US" dirty="0"/>
              <a:t>for an advanced degree and ultimately for careers and </a:t>
            </a:r>
            <a:r>
              <a:rPr lang="en-US" dirty="0" smtClean="0"/>
              <a:t>influential </a:t>
            </a:r>
            <a:r>
              <a:rPr lang="en-US" dirty="0"/>
              <a:t>roles serving the public good. </a:t>
            </a:r>
            <a:endParaRPr lang="en-US" dirty="0" smtClean="0"/>
          </a:p>
          <a:p>
            <a:r>
              <a:rPr lang="en-US" dirty="0" smtClean="0"/>
              <a:t>Full </a:t>
            </a:r>
            <a:r>
              <a:rPr lang="en-US" dirty="0"/>
              <a:t>tuition to attend PPIA Junior Summer Institute, plus a minimum $1,000 stipend.</a:t>
            </a:r>
          </a:p>
          <a:p>
            <a:r>
              <a:rPr lang="en-US" dirty="0"/>
              <a:t>Minimum of $5,000 toward graduate school tuition. PPIA Fellows often receive financial offers above and beyond this minimum</a:t>
            </a:r>
            <a:r>
              <a:rPr lang="en-US" dirty="0" smtClean="0"/>
              <a:t>.</a:t>
            </a:r>
            <a:endParaRPr lang="en-US" b="1" dirty="0" smtClean="0"/>
          </a:p>
          <a:p>
            <a:r>
              <a:rPr lang="en-US" dirty="0" smtClean="0">
                <a:hlinkClick r:id="rId2"/>
              </a:rPr>
              <a:t>http</a:t>
            </a:r>
            <a:r>
              <a:rPr lang="en-US" dirty="0">
                <a:hlinkClick r:id="rId2"/>
              </a:rPr>
              <a:t>://www.ppiaprogram.org/about</a:t>
            </a:r>
            <a:r>
              <a:rPr lang="en-US" dirty="0" smtClean="0">
                <a:hlinkClick r:id="rId2"/>
              </a:rPr>
              <a:t>/</a:t>
            </a:r>
            <a:r>
              <a:rPr lang="en-US" dirty="0" smtClean="0"/>
              <a:t> </a:t>
            </a:r>
            <a:endParaRPr lang="en-US" dirty="0"/>
          </a:p>
        </p:txBody>
      </p:sp>
    </p:spTree>
    <p:extLst>
      <p:ext uri="{BB962C8B-B14F-4D97-AF65-F5344CB8AC3E}">
        <p14:creationId xmlns:p14="http://schemas.microsoft.com/office/powerpoint/2010/main" val="378664188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National Science Foundation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a:t>NSF funds a large number of research opportunities for undergraduate students through its REU Sites </a:t>
            </a:r>
            <a:r>
              <a:rPr lang="en-US" dirty="0" smtClean="0"/>
              <a:t>program (global consortium). A Site </a:t>
            </a:r>
            <a:r>
              <a:rPr lang="en-US" dirty="0"/>
              <a:t>consists of a group of </a:t>
            </a:r>
            <a:r>
              <a:rPr lang="en-US" dirty="0" smtClean="0"/>
              <a:t>about ten undergraduates </a:t>
            </a:r>
            <a:r>
              <a:rPr lang="en-US" dirty="0"/>
              <a:t>who work in the research programs of the host institution. Each student is associated with a specific research project, where he/she works closely with the faculty and other researchers. </a:t>
            </a:r>
            <a:endParaRPr lang="en-US" dirty="0" smtClean="0"/>
          </a:p>
          <a:p>
            <a:r>
              <a:rPr lang="en-US" dirty="0" smtClean="0"/>
              <a:t>Stipends; assistance with housing and travel </a:t>
            </a:r>
          </a:p>
          <a:p>
            <a:r>
              <a:rPr lang="en-US" dirty="0" smtClean="0">
                <a:hlinkClick r:id="rId2"/>
              </a:rPr>
              <a:t>http</a:t>
            </a:r>
            <a:r>
              <a:rPr lang="en-US" dirty="0">
                <a:hlinkClick r:id="rId2"/>
              </a:rPr>
              <a:t>://www.nsf.gov/crssprgm/reu/index.jsp</a:t>
            </a:r>
            <a:endParaRPr lang="en-US" dirty="0"/>
          </a:p>
        </p:txBody>
      </p:sp>
    </p:spTree>
    <p:extLst>
      <p:ext uri="{BB962C8B-B14F-4D97-AF65-F5344CB8AC3E}">
        <p14:creationId xmlns:p14="http://schemas.microsoft.com/office/powerpoint/2010/main" val="111690949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Moore Undergraduate Research Apprentice Program</a:t>
            </a:r>
            <a:endParaRPr lang="en-US" dirty="0"/>
          </a:p>
        </p:txBody>
      </p:sp>
      <p:sp>
        <p:nvSpPr>
          <p:cNvPr id="3" name="Content Placeholder 2"/>
          <p:cNvSpPr>
            <a:spLocks noGrp="1"/>
          </p:cNvSpPr>
          <p:nvPr>
            <p:ph idx="1"/>
          </p:nvPr>
        </p:nvSpPr>
        <p:spPr>
          <a:xfrm>
            <a:off x="914400" y="1752600"/>
            <a:ext cx="7467600" cy="4800600"/>
          </a:xfrm>
        </p:spPr>
        <p:txBody>
          <a:bodyPr>
            <a:normAutofit fontScale="70000" lnSpcReduction="20000"/>
          </a:bodyPr>
          <a:lstStyle/>
          <a:p>
            <a:r>
              <a:rPr lang="en-US" dirty="0"/>
              <a:t>Each summer, the program brings </a:t>
            </a:r>
            <a:r>
              <a:rPr lang="en-US" dirty="0" smtClean="0"/>
              <a:t>18-22 </a:t>
            </a:r>
            <a:r>
              <a:rPr lang="en-US" dirty="0"/>
              <a:t>undergraduates (rising juniors and </a:t>
            </a:r>
            <a:r>
              <a:rPr lang="en-US" dirty="0" smtClean="0"/>
              <a:t>seniors) go to </a:t>
            </a:r>
            <a:r>
              <a:rPr lang="en-US" dirty="0"/>
              <a:t>the University of North Carolina at Chapel Hill campus for an intensive, </a:t>
            </a:r>
            <a:r>
              <a:rPr lang="en-US" dirty="0" smtClean="0"/>
              <a:t>10-week </a:t>
            </a:r>
            <a:r>
              <a:rPr lang="en-US" dirty="0"/>
              <a:t>research experience. </a:t>
            </a:r>
            <a:endParaRPr lang="en-US" dirty="0" smtClean="0"/>
          </a:p>
          <a:p>
            <a:r>
              <a:rPr lang="en-US" dirty="0" smtClean="0"/>
              <a:t>Students </a:t>
            </a:r>
            <a:r>
              <a:rPr lang="en-US" dirty="0"/>
              <a:t>are expected to develop a 20-page research project under the guidance of a faculty mentor with whom they are paired according to areas of study and research interests. </a:t>
            </a:r>
            <a:endParaRPr lang="en-US" dirty="0" smtClean="0"/>
          </a:p>
          <a:p>
            <a:r>
              <a:rPr lang="en-US" dirty="0" smtClean="0"/>
              <a:t>Other activities include weekly </a:t>
            </a:r>
            <a:r>
              <a:rPr lang="en-US" dirty="0"/>
              <a:t>seminars where they will present their research and discuss that of the faculty and other students in the </a:t>
            </a:r>
            <a:r>
              <a:rPr lang="en-US" dirty="0" smtClean="0"/>
              <a:t>program; GRE-prep classes; and networking, writing, and other workshops.</a:t>
            </a:r>
            <a:endParaRPr lang="en-US" dirty="0"/>
          </a:p>
          <a:p>
            <a:r>
              <a:rPr lang="en-US" dirty="0" smtClean="0"/>
              <a:t>Application Deadline: February </a:t>
            </a:r>
            <a:r>
              <a:rPr lang="en-US" dirty="0"/>
              <a:t>8</a:t>
            </a:r>
            <a:r>
              <a:rPr lang="en-US" dirty="0" smtClean="0"/>
              <a:t>, 2013</a:t>
            </a:r>
            <a:endParaRPr lang="en-US" dirty="0" smtClean="0"/>
          </a:p>
          <a:p>
            <a:r>
              <a:rPr lang="en-US" dirty="0">
                <a:hlinkClick r:id="rId2"/>
              </a:rPr>
              <a:t>http://www.unc.edu/depts/murap/student-apply.html</a:t>
            </a:r>
            <a:endParaRPr lang="en-US" dirty="0"/>
          </a:p>
        </p:txBody>
      </p:sp>
    </p:spTree>
    <p:extLst>
      <p:ext uri="{BB962C8B-B14F-4D97-AF65-F5344CB8AC3E}">
        <p14:creationId xmlns:p14="http://schemas.microsoft.com/office/powerpoint/2010/main" val="84702200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STEM programs</a:t>
            </a:r>
            <a:endParaRPr lang="en-US" dirty="0"/>
          </a:p>
        </p:txBody>
      </p:sp>
      <p:sp>
        <p:nvSpPr>
          <p:cNvPr id="3" name="Content Placeholder 2"/>
          <p:cNvSpPr>
            <a:spLocks noGrp="1"/>
          </p:cNvSpPr>
          <p:nvPr>
            <p:ph idx="1"/>
          </p:nvPr>
        </p:nvSpPr>
        <p:spPr>
          <a:xfrm>
            <a:off x="990600" y="2119256"/>
            <a:ext cx="7086600" cy="3976743"/>
          </a:xfrm>
        </p:spPr>
        <p:txBody>
          <a:bodyPr>
            <a:normAutofit fontScale="55000" lnSpcReduction="20000"/>
          </a:bodyPr>
          <a:lstStyle/>
          <a:p>
            <a:r>
              <a:rPr lang="en-US" dirty="0"/>
              <a:t>NASA offers paid undergraduate and graduate level internships in a wide variety of disciplines.  Over 200 internships are available.  The deadline is March </a:t>
            </a:r>
            <a:r>
              <a:rPr lang="en-US" dirty="0" smtClean="0"/>
              <a:t>1</a:t>
            </a:r>
            <a:r>
              <a:rPr lang="en-US" baseline="30000" dirty="0" smtClean="0"/>
              <a:t>st</a:t>
            </a:r>
            <a:r>
              <a:rPr lang="en-US" dirty="0" smtClean="0"/>
              <a:t>.  </a:t>
            </a:r>
            <a:r>
              <a:rPr lang="en-US" dirty="0"/>
              <a:t>Visit </a:t>
            </a:r>
            <a:r>
              <a:rPr lang="en-US" u="sng" dirty="0">
                <a:hlinkClick r:id="rId2"/>
              </a:rPr>
              <a:t>http://intern.nasa.gov</a:t>
            </a:r>
            <a:r>
              <a:rPr lang="en-US" dirty="0"/>
              <a:t> to apply for up to 15 opportunities with a single application.</a:t>
            </a:r>
          </a:p>
          <a:p>
            <a:endParaRPr lang="en-US" dirty="0"/>
          </a:p>
          <a:p>
            <a:r>
              <a:rPr lang="en-US" dirty="0"/>
              <a:t>NSF offers a wide variety of paid summer research experiences for undergraduates.  To search over 600 programs, please visit:  </a:t>
            </a:r>
            <a:r>
              <a:rPr lang="en-US" u="sng" dirty="0" smtClean="0">
                <a:hlinkClick r:id="rId3"/>
              </a:rPr>
              <a:t>http://www.pathwaystoscience.org/undergrads.asp</a:t>
            </a:r>
            <a:endParaRPr lang="en-US" dirty="0" smtClean="0"/>
          </a:p>
          <a:p>
            <a:endParaRPr lang="en-US" dirty="0" smtClean="0"/>
          </a:p>
          <a:p>
            <a:r>
              <a:rPr lang="en-US" dirty="0" smtClean="0"/>
              <a:t>For </a:t>
            </a:r>
            <a:r>
              <a:rPr lang="en-US" dirty="0"/>
              <a:t>summer research specifically in ocean sciences:</a:t>
            </a:r>
          </a:p>
          <a:p>
            <a:r>
              <a:rPr lang="en-US" u="sng" dirty="0">
                <a:hlinkClick r:id="rId4"/>
              </a:rPr>
              <a:t>http://www.pathwaystoscience.org/oceanscience.asp</a:t>
            </a:r>
            <a:endParaRPr lang="en-US" dirty="0"/>
          </a:p>
          <a:p>
            <a:endParaRPr lang="en-US" dirty="0"/>
          </a:p>
          <a:p>
            <a:r>
              <a:rPr lang="en-US" dirty="0"/>
              <a:t>For summer research specifically in engineering:</a:t>
            </a:r>
          </a:p>
          <a:p>
            <a:r>
              <a:rPr lang="en-US" u="sng" dirty="0">
                <a:hlinkClick r:id="rId5"/>
              </a:rPr>
              <a:t>http://www.pathwaystoscience.org/engineering.asp</a:t>
            </a:r>
            <a:endParaRPr lang="en-US" dirty="0"/>
          </a:p>
          <a:p>
            <a:pPr marL="0" indent="0">
              <a:buNone/>
            </a:pPr>
            <a:endParaRPr lang="en-US" dirty="0"/>
          </a:p>
        </p:txBody>
      </p:sp>
    </p:spTree>
    <p:extLst>
      <p:ext uri="{BB962C8B-B14F-4D97-AF65-F5344CB8AC3E}">
        <p14:creationId xmlns:p14="http://schemas.microsoft.com/office/powerpoint/2010/main" val="163402940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Summer Institute for Literary and Cultural Studies</a:t>
            </a:r>
          </a:p>
        </p:txBody>
      </p:sp>
      <p:sp>
        <p:nvSpPr>
          <p:cNvPr id="3" name="Content Placeholder 2"/>
          <p:cNvSpPr>
            <a:spLocks noGrp="1"/>
          </p:cNvSpPr>
          <p:nvPr>
            <p:ph idx="1"/>
          </p:nvPr>
        </p:nvSpPr>
        <p:spPr/>
        <p:txBody>
          <a:bodyPr>
            <a:normAutofit fontScale="62500" lnSpcReduction="20000"/>
          </a:bodyPr>
          <a:lstStyle/>
          <a:p>
            <a:r>
              <a:rPr lang="en-US" dirty="0"/>
              <a:t>The Summer Institute for Literary and Cultural Studies, </a:t>
            </a:r>
            <a:r>
              <a:rPr lang="en-US" dirty="0" smtClean="0"/>
              <a:t>a Mellon </a:t>
            </a:r>
            <a:r>
              <a:rPr lang="en-US" dirty="0"/>
              <a:t>Foundation-funded four-week summer institute, helps to </a:t>
            </a:r>
            <a:r>
              <a:rPr lang="en-US" dirty="0" smtClean="0"/>
              <a:t>acquaint students </a:t>
            </a:r>
            <a:r>
              <a:rPr lang="en-US" dirty="0"/>
              <a:t>with what it would mean to pursue a doctorate in English and </a:t>
            </a:r>
            <a:r>
              <a:rPr lang="en-US" dirty="0" smtClean="0"/>
              <a:t>to prepare </a:t>
            </a:r>
            <a:r>
              <a:rPr lang="en-US" dirty="0"/>
              <a:t>them to apply to doctoral programs.</a:t>
            </a:r>
          </a:p>
          <a:p>
            <a:endParaRPr lang="en-US" dirty="0"/>
          </a:p>
          <a:p>
            <a:r>
              <a:rPr lang="en-US" dirty="0"/>
              <a:t>Students who are, as they describe themselves, "English nerds," spend </a:t>
            </a:r>
            <a:r>
              <a:rPr lang="en-US" dirty="0" smtClean="0"/>
              <a:t>an intense </a:t>
            </a:r>
            <a:r>
              <a:rPr lang="en-US" dirty="0"/>
              <a:t>month on the campus of Wheaton College, in Massachusetts</a:t>
            </a:r>
            <a:r>
              <a:rPr lang="en-US" dirty="0" smtClean="0"/>
              <a:t>, learning </a:t>
            </a:r>
            <a:r>
              <a:rPr lang="en-US" dirty="0"/>
              <a:t>literary and cultural theory, doing GRE preparation, </a:t>
            </a:r>
            <a:r>
              <a:rPr lang="en-US" dirty="0" smtClean="0"/>
              <a:t>and meeting </a:t>
            </a:r>
            <a:r>
              <a:rPr lang="en-US" dirty="0"/>
              <a:t>guest lecturers who help them to learn about the world </a:t>
            </a:r>
            <a:r>
              <a:rPr lang="en-US" dirty="0" smtClean="0"/>
              <a:t>of graduate </a:t>
            </a:r>
            <a:r>
              <a:rPr lang="en-US" dirty="0"/>
              <a:t>study and the lie of a faculty member.</a:t>
            </a:r>
          </a:p>
          <a:p>
            <a:endParaRPr lang="en-US" dirty="0"/>
          </a:p>
          <a:p>
            <a:r>
              <a:rPr lang="en-US" dirty="0"/>
              <a:t>The program is free to the students and pays them each a $2500 stipend.</a:t>
            </a:r>
          </a:p>
          <a:p>
            <a:r>
              <a:rPr lang="en-US" dirty="0"/>
              <a:t>The value of forming a strong bond with each other during their </a:t>
            </a:r>
            <a:r>
              <a:rPr lang="en-US" dirty="0" smtClean="0"/>
              <a:t>month together </a:t>
            </a:r>
            <a:r>
              <a:rPr lang="en-US" dirty="0"/>
              <a:t>is worth even more.</a:t>
            </a:r>
          </a:p>
          <a:p>
            <a:endParaRPr lang="en-US" dirty="0"/>
          </a:p>
          <a:p>
            <a:r>
              <a:rPr lang="en-US" u="sng" dirty="0" smtClean="0">
                <a:hlinkClick r:id="rId2"/>
              </a:rPr>
              <a:t>wheatoncollege.edu</a:t>
            </a:r>
            <a:r>
              <a:rPr lang="en-US" u="sng" dirty="0">
                <a:hlinkClick r:id="rId2"/>
              </a:rPr>
              <a:t>/silcs</a:t>
            </a:r>
            <a:endParaRPr lang="en-US" dirty="0"/>
          </a:p>
        </p:txBody>
      </p:sp>
    </p:spTree>
    <p:extLst>
      <p:ext uri="{BB962C8B-B14F-4D97-AF65-F5344CB8AC3E}">
        <p14:creationId xmlns:p14="http://schemas.microsoft.com/office/powerpoint/2010/main" val="138562248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Heritage Alliance Intern</a:t>
            </a:r>
            <a:br>
              <a:rPr lang="en-US" b="1" dirty="0"/>
            </a:br>
            <a:endParaRPr lang="en-US" dirty="0"/>
          </a:p>
        </p:txBody>
      </p:sp>
      <p:sp>
        <p:nvSpPr>
          <p:cNvPr id="3" name="Content Placeholder 2"/>
          <p:cNvSpPr>
            <a:spLocks noGrp="1"/>
          </p:cNvSpPr>
          <p:nvPr>
            <p:ph idx="1"/>
          </p:nvPr>
        </p:nvSpPr>
        <p:spPr>
          <a:xfrm>
            <a:off x="1066800" y="1524000"/>
            <a:ext cx="7010400" cy="4572000"/>
          </a:xfrm>
        </p:spPr>
        <p:txBody>
          <a:bodyPr>
            <a:normAutofit fontScale="47500" lnSpcReduction="20000"/>
          </a:bodyPr>
          <a:lstStyle/>
          <a:p>
            <a:r>
              <a:rPr lang="en-US" b="1" dirty="0" smtClean="0"/>
              <a:t>Spring</a:t>
            </a:r>
            <a:r>
              <a:rPr lang="en-US" b="1" dirty="0"/>
              <a:t>/Summer 2012</a:t>
            </a:r>
            <a:r>
              <a:rPr lang="en-US" dirty="0"/>
              <a:t> </a:t>
            </a:r>
            <a:r>
              <a:rPr lang="en-US" b="1" dirty="0"/>
              <a:t>Job Title:</a:t>
            </a:r>
            <a:r>
              <a:rPr lang="en-US" dirty="0"/>
              <a:t> Heritage Alliance Intern </a:t>
            </a:r>
            <a:r>
              <a:rPr lang="en-US" b="1" dirty="0"/>
              <a:t>Program:</a:t>
            </a:r>
            <a:r>
              <a:rPr lang="en-US" dirty="0"/>
              <a:t> Alliance for the Advancement of Heritage Languages </a:t>
            </a:r>
            <a:r>
              <a:rPr lang="en-US" b="1" dirty="0"/>
              <a:t>Hours per week:</a:t>
            </a:r>
            <a:r>
              <a:rPr lang="en-US" dirty="0"/>
              <a:t> 15-35 </a:t>
            </a:r>
            <a:r>
              <a:rPr lang="en-US" b="1" dirty="0"/>
              <a:t>Salary:</a:t>
            </a:r>
            <a:r>
              <a:rPr lang="en-US" dirty="0"/>
              <a:t> non-paid (small honorarium) </a:t>
            </a:r>
            <a:r>
              <a:rPr lang="en-US" b="1" dirty="0"/>
              <a:t>Position Available:</a:t>
            </a:r>
            <a:r>
              <a:rPr lang="en-US" dirty="0"/>
              <a:t> January – August, 2012</a:t>
            </a:r>
          </a:p>
          <a:p>
            <a:r>
              <a:rPr lang="en-US" dirty="0"/>
              <a:t>The Center for Applied Linguistics supports heritage language education and research through the Alliance for the Advancement of Heritage Languages (Heritage Alliance). The Heritage Alliance is committed to advancing language development for heritage language speakers in the United States as part of a larger effort to educate members of our society who can function professionally in English and in other languages. To achieve this mission, the Alliance provides leadership, supports collaboration, and promotes information sharing to foster heritage language maintenance and education.</a:t>
            </a:r>
          </a:p>
          <a:p>
            <a:r>
              <a:rPr lang="en-US" dirty="0"/>
              <a:t>The Heritage Alliance program at CAL seeks self-motivated individuals who can work with the Alliance during the spring and summer 2012 for four-month internships. Hours per week can be flexible (between 15 and 35). Heritage Alliance interns have the opportunity to make original contributions in the field and work with a strong and supportive team of professionals in language education, research, and documentation in the greater Washington, D.C. area</a:t>
            </a:r>
            <a:r>
              <a:rPr lang="en-US" dirty="0" smtClean="0"/>
              <a:t>.</a:t>
            </a:r>
          </a:p>
          <a:p>
            <a:r>
              <a:rPr lang="en-US" b="1" dirty="0"/>
              <a:t>Electronically:</a:t>
            </a:r>
            <a:r>
              <a:rPr lang="en-US" dirty="0"/>
              <a:t> </a:t>
            </a:r>
            <a:r>
              <a:rPr lang="en-US" u="sng" dirty="0">
                <a:hlinkClick r:id="rId3"/>
              </a:rPr>
              <a:t>jobs@cal.org Attn: Recruitment I12-01</a:t>
            </a:r>
            <a:endParaRPr lang="en-US" dirty="0"/>
          </a:p>
        </p:txBody>
      </p:sp>
    </p:spTree>
    <p:extLst>
      <p:ext uri="{BB962C8B-B14F-4D97-AF65-F5344CB8AC3E}">
        <p14:creationId xmlns:p14="http://schemas.microsoft.com/office/powerpoint/2010/main" val="51639279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Grant Writing and Preparation</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512276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Securing an Advisor/Mentor</a:t>
            </a:r>
            <a:endParaRPr lang="en-US" dirty="0"/>
          </a:p>
        </p:txBody>
      </p:sp>
      <p:sp>
        <p:nvSpPr>
          <p:cNvPr id="3" name="Content Placeholder 2"/>
          <p:cNvSpPr>
            <a:spLocks noGrp="1"/>
          </p:cNvSpPr>
          <p:nvPr>
            <p:ph idx="1"/>
          </p:nvPr>
        </p:nvSpPr>
        <p:spPr>
          <a:xfrm>
            <a:off x="457200" y="1600200"/>
            <a:ext cx="8305800" cy="5029200"/>
          </a:xfrm>
        </p:spPr>
        <p:txBody>
          <a:bodyPr>
            <a:normAutofit fontScale="92500" lnSpcReduction="10000"/>
          </a:bodyPr>
          <a:lstStyle/>
          <a:p>
            <a:r>
              <a:rPr lang="en-US" dirty="0" smtClean="0"/>
              <a:t>What to email someone you hope will be your advisor/mentor</a:t>
            </a:r>
          </a:p>
          <a:p>
            <a:r>
              <a:rPr lang="en-US" dirty="0" smtClean="0"/>
              <a:t>What to bring to your first meeting</a:t>
            </a:r>
          </a:p>
          <a:p>
            <a:r>
              <a:rPr lang="en-US" dirty="0" smtClean="0"/>
              <a:t>Questions to ask your advisor/mentor</a:t>
            </a:r>
          </a:p>
          <a:p>
            <a:r>
              <a:rPr lang="en-US" dirty="0" smtClean="0"/>
              <a:t>Scheduling (with an eye on deadlines)</a:t>
            </a:r>
          </a:p>
          <a:p>
            <a:r>
              <a:rPr lang="en-US" dirty="0" smtClean="0"/>
              <a:t>Editing (writing center!)</a:t>
            </a:r>
          </a:p>
          <a:p>
            <a:r>
              <a:rPr lang="en-US" dirty="0" smtClean="0"/>
              <a:t>There are so many WMSURE friendly </a:t>
            </a:r>
            <a:r>
              <a:rPr lang="en-US" dirty="0" smtClean="0"/>
              <a:t>faculty on </a:t>
            </a:r>
            <a:r>
              <a:rPr lang="en-US" dirty="0"/>
              <a:t>the website: </a:t>
            </a:r>
            <a:r>
              <a:rPr lang="en-US" dirty="0">
                <a:hlinkClick r:id="rId2"/>
              </a:rPr>
              <a:t>http://www.wm.edu/as/charlescenter/scholars/wmsure/facultymentors/</a:t>
            </a:r>
            <a:r>
              <a:rPr lang="en-US" dirty="0" smtClean="0">
                <a:hlinkClick r:id="rId2"/>
              </a:rPr>
              <a:t>index.php</a:t>
            </a:r>
            <a:r>
              <a:rPr lang="en-US" dirty="0" smtClean="0"/>
              <a:t> </a:t>
            </a: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Securing an Advisor/Mentor</a:t>
            </a:r>
          </a:p>
        </p:txBody>
      </p:sp>
      <p:sp>
        <p:nvSpPr>
          <p:cNvPr id="3" name="Content Placeholder 2"/>
          <p:cNvSpPr>
            <a:spLocks noGrp="1"/>
          </p:cNvSpPr>
          <p:nvPr>
            <p:ph idx="1"/>
          </p:nvPr>
        </p:nvSpPr>
        <p:spPr/>
        <p:txBody>
          <a:bodyPr>
            <a:normAutofit fontScale="92500" lnSpcReduction="10000"/>
          </a:bodyPr>
          <a:lstStyle/>
          <a:p>
            <a:r>
              <a:rPr lang="en-US" dirty="0" smtClean="0"/>
              <a:t>How do students convince faculty to work with them?</a:t>
            </a:r>
          </a:p>
          <a:p>
            <a:endParaRPr lang="en-US" dirty="0" smtClean="0"/>
          </a:p>
          <a:p>
            <a:r>
              <a:rPr lang="en-US" dirty="0" smtClean="0"/>
              <a:t>How does that first email look?</a:t>
            </a:r>
          </a:p>
          <a:p>
            <a:pPr lvl="1"/>
            <a:r>
              <a:rPr lang="en-US" dirty="0" smtClean="0"/>
              <a:t>Make sure you identify yourself as a WMSURE scholar (and any other scholar if applicable)</a:t>
            </a:r>
          </a:p>
          <a:p>
            <a:pPr lvl="1"/>
            <a:r>
              <a:rPr lang="en-US" dirty="0" smtClean="0"/>
              <a:t>Identify other faculty that you have worked with</a:t>
            </a:r>
          </a:p>
          <a:p>
            <a:endParaRPr lang="en-US" dirty="0" smtClean="0"/>
          </a:p>
          <a:p>
            <a:r>
              <a:rPr lang="en-US" dirty="0" smtClean="0"/>
              <a:t>Finding out about office hours!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That first meeting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Knowledge about what the advisor does and has done</a:t>
            </a:r>
          </a:p>
          <a:p>
            <a:r>
              <a:rPr lang="en-US" dirty="0" smtClean="0"/>
              <a:t>Making sure you know what classes they teach</a:t>
            </a:r>
          </a:p>
          <a:p>
            <a:endParaRPr lang="en-US" dirty="0" smtClean="0"/>
          </a:p>
          <a:p>
            <a:r>
              <a:rPr lang="en-US" dirty="0" smtClean="0"/>
              <a:t>Idea of what types of skills you have: resume, CV, or summary</a:t>
            </a:r>
          </a:p>
          <a:p>
            <a:r>
              <a:rPr lang="en-US" dirty="0" smtClean="0"/>
              <a:t>Some professors have applications</a:t>
            </a:r>
          </a:p>
          <a:p>
            <a:r>
              <a:rPr lang="en-US" dirty="0" smtClean="0">
                <a:hlinkClick r:id="rId2"/>
              </a:rPr>
              <a:t>http://wmpeople.wm.edu/asset/index/cldickter/researchassistantapplication8</a:t>
            </a:r>
            <a:r>
              <a:rPr lang="en-US" dirty="0" smtClean="0"/>
              <a:t> </a:t>
            </a:r>
          </a:p>
          <a:p>
            <a:r>
              <a:rPr lang="en-US" dirty="0" smtClean="0"/>
              <a:t>Sometimes you meet with the lab manager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the proposal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Negotiation WITH the advisor- EVERY DISCIPLINE IS DIFFERENT</a:t>
            </a:r>
          </a:p>
          <a:p>
            <a:endParaRPr lang="en-US" dirty="0" smtClean="0"/>
          </a:p>
          <a:p>
            <a:r>
              <a:rPr lang="en-US" dirty="0" smtClean="0"/>
              <a:t>Try to have as much written out as possible before each meeting; at least an outline</a:t>
            </a:r>
          </a:p>
          <a:p>
            <a:endParaRPr lang="en-US" dirty="0" smtClean="0"/>
          </a:p>
          <a:p>
            <a:r>
              <a:rPr lang="en-US" dirty="0" smtClean="0"/>
              <a:t>Send materials before the meeting (at least a few days)</a:t>
            </a:r>
          </a:p>
          <a:p>
            <a:endParaRPr lang="en-US" dirty="0" smtClean="0"/>
          </a:p>
          <a:p>
            <a:r>
              <a:rPr lang="en-US" dirty="0" smtClean="0"/>
              <a:t>Editing promptly based on the advisor’s comments</a:t>
            </a:r>
          </a:p>
          <a:p>
            <a:r>
              <a:rPr lang="en-US" dirty="0" smtClean="0"/>
              <a:t>Ask for past proposals  &amp; see what people have done:</a:t>
            </a:r>
          </a:p>
          <a:p>
            <a:r>
              <a:rPr lang="en-US" dirty="0" smtClean="0">
                <a:hlinkClick r:id="rId2"/>
              </a:rPr>
              <a:t>http://digitalarchive.wm.edu/community-list</a:t>
            </a: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Negotiating the Relationship</a:t>
            </a:r>
            <a:endParaRPr lang="en-US" dirty="0"/>
          </a:p>
        </p:txBody>
      </p:sp>
      <p:sp>
        <p:nvSpPr>
          <p:cNvPr id="3" name="Content Placeholder 2"/>
          <p:cNvSpPr>
            <a:spLocks noGrp="1"/>
          </p:cNvSpPr>
          <p:nvPr>
            <p:ph idx="1"/>
          </p:nvPr>
        </p:nvSpPr>
        <p:spPr/>
        <p:txBody>
          <a:bodyPr/>
          <a:lstStyle/>
          <a:p>
            <a:r>
              <a:rPr lang="en-US" dirty="0" smtClean="0"/>
              <a:t>Sometimes you have to remind people</a:t>
            </a:r>
          </a:p>
          <a:p>
            <a:pPr lvl="1"/>
            <a:r>
              <a:rPr lang="en-US" dirty="0" smtClean="0"/>
              <a:t>Some on email</a:t>
            </a:r>
          </a:p>
          <a:p>
            <a:pPr lvl="1"/>
            <a:r>
              <a:rPr lang="en-US" dirty="0" smtClean="0"/>
              <a:t>Some in person</a:t>
            </a:r>
          </a:p>
          <a:p>
            <a:pPr lvl="1"/>
            <a:endParaRPr lang="en-US" dirty="0" smtClean="0"/>
          </a:p>
          <a:p>
            <a:r>
              <a:rPr lang="en-US" dirty="0" smtClean="0"/>
              <a:t>Understand your advisor’s schedule- try to center in on office hours and understand what they’re doing so that you can plan accordingly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 What is it That We Look For?</a:t>
            </a:r>
            <a:endParaRPr lang="en-US" dirty="0"/>
          </a:p>
        </p:txBody>
      </p:sp>
      <p:sp>
        <p:nvSpPr>
          <p:cNvPr id="3" name="Content Placeholder 2"/>
          <p:cNvSpPr>
            <a:spLocks noGrp="1"/>
          </p:cNvSpPr>
          <p:nvPr>
            <p:ph idx="1"/>
          </p:nvPr>
        </p:nvSpPr>
        <p:spPr/>
        <p:txBody>
          <a:bodyPr/>
          <a:lstStyle/>
          <a:p>
            <a:r>
              <a:rPr lang="en-US" dirty="0" smtClean="0"/>
              <a:t>Academic record</a:t>
            </a:r>
          </a:p>
          <a:p>
            <a:r>
              <a:rPr lang="en-US" dirty="0" smtClean="0"/>
              <a:t>Academic experience (courses you’ve taken)</a:t>
            </a:r>
          </a:p>
          <a:p>
            <a:r>
              <a:rPr lang="en-US" dirty="0" smtClean="0"/>
              <a:t>Specificity of the research question</a:t>
            </a:r>
          </a:p>
          <a:p>
            <a:r>
              <a:rPr lang="en-US" dirty="0" smtClean="0"/>
              <a:t>Recommendation Letters</a:t>
            </a:r>
          </a:p>
          <a:p>
            <a:r>
              <a:rPr lang="en-US" dirty="0" smtClean="0"/>
              <a:t>Feasibility (can you do it all in a summer, a semester, a year?)</a:t>
            </a:r>
          </a:p>
          <a:p>
            <a:r>
              <a:rPr lang="en-US" dirty="0" smtClean="0"/>
              <a:t>Compelling nature of the research</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Justify your Interests</a:t>
            </a:r>
            <a:endParaRPr lang="en-US" dirty="0"/>
          </a:p>
        </p:txBody>
      </p:sp>
      <p:sp>
        <p:nvSpPr>
          <p:cNvPr id="3" name="Content Placeholder 2"/>
          <p:cNvSpPr>
            <a:spLocks noGrp="1"/>
          </p:cNvSpPr>
          <p:nvPr>
            <p:ph idx="1"/>
          </p:nvPr>
        </p:nvSpPr>
        <p:spPr/>
        <p:txBody>
          <a:bodyPr/>
          <a:lstStyle/>
          <a:p>
            <a:r>
              <a:rPr lang="en-US" dirty="0" smtClean="0"/>
              <a:t>Knowing what the budgets will allow for</a:t>
            </a:r>
          </a:p>
          <a:p>
            <a:r>
              <a:rPr lang="en-US" dirty="0" smtClean="0"/>
              <a:t>Understanding how your research is unique</a:t>
            </a:r>
          </a:p>
          <a:p>
            <a:pPr lvl="1"/>
            <a:r>
              <a:rPr lang="en-US" dirty="0" smtClean="0"/>
              <a:t>I know you’re interested in a lot of stuff… </a:t>
            </a:r>
          </a:p>
          <a:p>
            <a:pPr lvl="1"/>
            <a:endParaRPr lang="en-US" dirty="0" smtClean="0"/>
          </a:p>
          <a:p>
            <a:r>
              <a:rPr lang="en-US" dirty="0" smtClean="0"/>
              <a:t>Thinking about who is reading your proposal</a:t>
            </a:r>
          </a:p>
          <a:p>
            <a:pPr lvl="1"/>
            <a:r>
              <a:rPr lang="en-US" dirty="0" smtClean="0"/>
              <a:t>The committees of readers</a:t>
            </a:r>
          </a:p>
          <a:p>
            <a:pPr lvl="1"/>
            <a:endParaRPr lang="en-US" dirty="0" smtClean="0"/>
          </a:p>
          <a:p>
            <a:r>
              <a:rPr lang="en-US" dirty="0" smtClean="0"/>
              <a:t>What we look for when we read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Proposals Are Reusable</a:t>
            </a:r>
            <a:endParaRPr lang="en-US" dirty="0"/>
          </a:p>
        </p:txBody>
      </p:sp>
      <p:sp>
        <p:nvSpPr>
          <p:cNvPr id="3" name="Content Placeholder 2"/>
          <p:cNvSpPr>
            <a:spLocks noGrp="1"/>
          </p:cNvSpPr>
          <p:nvPr>
            <p:ph idx="1"/>
          </p:nvPr>
        </p:nvSpPr>
        <p:spPr/>
        <p:txBody>
          <a:bodyPr/>
          <a:lstStyle/>
          <a:p>
            <a:r>
              <a:rPr lang="en-US" dirty="0" smtClean="0"/>
              <a:t>You can often apply to many and keep trying!</a:t>
            </a:r>
          </a:p>
          <a:p>
            <a:endParaRPr lang="en-US" dirty="0" smtClean="0"/>
          </a:p>
          <a:p>
            <a:r>
              <a:rPr lang="en-US" dirty="0" smtClean="0"/>
              <a:t>Think of each proposal as a working document!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You Can Do It!</a:t>
            </a:r>
            <a:endParaRPr lang="en-US" dirty="0"/>
          </a:p>
        </p:txBody>
      </p:sp>
      <p:sp>
        <p:nvSpPr>
          <p:cNvPr id="3" name="Content Placeholder 2"/>
          <p:cNvSpPr>
            <a:spLocks noGrp="1"/>
          </p:cNvSpPr>
          <p:nvPr>
            <p:ph idx="1"/>
          </p:nvPr>
        </p:nvSpPr>
        <p:spPr/>
        <p:txBody>
          <a:bodyPr>
            <a:normAutofit lnSpcReduction="10000"/>
          </a:bodyPr>
          <a:lstStyle/>
          <a:p>
            <a:r>
              <a:rPr lang="en-US" dirty="0" smtClean="0"/>
              <a:t>Let us help you get those grants!</a:t>
            </a:r>
          </a:p>
          <a:p>
            <a:endParaRPr lang="en-US" dirty="0"/>
          </a:p>
          <a:p>
            <a:r>
              <a:rPr lang="en-US" dirty="0"/>
              <a:t>March 11, 2013</a:t>
            </a:r>
            <a:br>
              <a:rPr lang="en-US" dirty="0"/>
            </a:br>
            <a:r>
              <a:rPr lang="en-US" dirty="0"/>
              <a:t>Summer School Housing Application available on-line when Summer Class Registration </a:t>
            </a:r>
            <a:r>
              <a:rPr lang="en-US" dirty="0" smtClean="0"/>
              <a:t>begins. </a:t>
            </a:r>
            <a:r>
              <a:rPr lang="en-US" smtClean="0"/>
              <a:t>Contact professors NOW.</a:t>
            </a:r>
          </a:p>
          <a:p>
            <a:endParaRPr lang="en-US" dirty="0" smtClean="0"/>
          </a:p>
          <a:p>
            <a:r>
              <a:rPr lang="en-US" dirty="0" smtClean="0"/>
              <a:t>Charles Center deadline: </a:t>
            </a:r>
            <a:r>
              <a:rPr lang="en-US" i="1" dirty="0"/>
              <a:t>12:00 noon on Wednesday March </a:t>
            </a:r>
            <a:r>
              <a:rPr lang="en-US" i="1" dirty="0" smtClean="0"/>
              <a:t>13, 2013</a:t>
            </a:r>
            <a:endParaRPr lang="en-US" dirty="0" smtClean="0"/>
          </a:p>
          <a:p>
            <a:endParaRPr lang="en-US" dirty="0" smtClean="0"/>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1641</TotalTime>
  <Words>2810</Words>
  <Application>Microsoft Macintosh PowerPoint</Application>
  <PresentationFormat>On-screen Show (4:3)</PresentationFormat>
  <Paragraphs>214</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Summer Grants, Fellowships, &amp; Programs</vt:lpstr>
      <vt:lpstr>The Stigma of Giftedness and Anti-intellectualism  </vt:lpstr>
      <vt:lpstr>Why Research Rules!</vt:lpstr>
      <vt:lpstr>Roy R. Charles Center</vt:lpstr>
      <vt:lpstr>Charles Center Summer Scholarships </vt:lpstr>
      <vt:lpstr>Departmental Honors Program</vt:lpstr>
      <vt:lpstr>Student Scholar Programs each have specific grant programs</vt:lpstr>
      <vt:lpstr>We Have Four WMSURE grants!</vt:lpstr>
      <vt:lpstr>WMSURE Criteria</vt:lpstr>
      <vt:lpstr>OCE grants</vt:lpstr>
      <vt:lpstr>Student Assembly Conference Funding</vt:lpstr>
      <vt:lpstr>WMSURE/CfGE counselors</vt:lpstr>
      <vt:lpstr>NOYCE and Preparing Teachers</vt:lpstr>
      <vt:lpstr>Research Can Happen Without a Grant or Fellowship</vt:lpstr>
      <vt:lpstr>External Grants</vt:lpstr>
      <vt:lpstr>UNCF-Merck Science Research Scholarship Initiative</vt:lpstr>
      <vt:lpstr>Summer Internship Program in Biomedical Research (NIH)</vt:lpstr>
      <vt:lpstr>Summer Research Opportunity Program at UC Berkeley</vt:lpstr>
      <vt:lpstr>Summer Research Opportunity Program at UMichigan</vt:lpstr>
      <vt:lpstr>African American Literatures and Cultures Institute*, the month-long residency program at UT-San Antonio </vt:lpstr>
      <vt:lpstr>Public Policy and International Affairs Fellowship Program</vt:lpstr>
      <vt:lpstr>National Science Foundation</vt:lpstr>
      <vt:lpstr>Moore Undergraduate Research Apprentice Program</vt:lpstr>
      <vt:lpstr>STEM programs</vt:lpstr>
      <vt:lpstr>The Summer Institute for Literary and Cultural Studies</vt:lpstr>
      <vt:lpstr>Heritage Alliance Intern </vt:lpstr>
      <vt:lpstr>Grant Writing and Preparation</vt:lpstr>
      <vt:lpstr>Securing an Advisor/Mentor</vt:lpstr>
      <vt:lpstr>Securing an Advisor/Mentor</vt:lpstr>
      <vt:lpstr>That first meeting</vt:lpstr>
      <vt:lpstr>Preparing the proposal</vt:lpstr>
      <vt:lpstr>Negotiating the Relationship</vt:lpstr>
      <vt:lpstr>So What is it That We Look For?</vt:lpstr>
      <vt:lpstr>Justify your Interests</vt:lpstr>
      <vt:lpstr>Proposals Are Reusable</vt:lpstr>
      <vt:lpstr>You Can Do It!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Fellowship Programs</dc:title>
  <dc:creator>JChristine</dc:creator>
  <cp:lastModifiedBy>Anne Charity Hudley</cp:lastModifiedBy>
  <cp:revision>94</cp:revision>
  <dcterms:created xsi:type="dcterms:W3CDTF">2011-02-06T19:04:57Z</dcterms:created>
  <dcterms:modified xsi:type="dcterms:W3CDTF">2013-02-07T14:12:13Z</dcterms:modified>
</cp:coreProperties>
</file>